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02.xml" ContentType="application/vnd.openxmlformats-officedocument.presentationml.slide+xml"/>
  <Override PartName="/ppt/slides/slide191.xml" ContentType="application/vnd.openxmlformats-officedocument.presentationml.slide+xml"/>
  <Override PartName="/ppt/slides/slide190.xml" ContentType="application/vnd.openxmlformats-officedocument.presentationml.slide+xml"/>
  <Override PartName="/ppt/slides/slide189.xml" ContentType="application/vnd.openxmlformats-officedocument.presentationml.slide+xml"/>
  <Override PartName="/ppt/slides/slide188.xml" ContentType="application/vnd.openxmlformats-officedocument.presentationml.slide+xml"/>
  <Override PartName="/ppt/slides/slide187.xml" ContentType="application/vnd.openxmlformats-officedocument.presentationml.slide+xml"/>
  <Override PartName="/ppt/slides/slide186.xml" ContentType="application/vnd.openxmlformats-officedocument.presentationml.slide+xml"/>
  <Override PartName="/ppt/slides/slide192.xml" ContentType="application/vnd.openxmlformats-officedocument.presentationml.slide+xml"/>
  <Override PartName="/ppt/slides/slide100.xml" ContentType="application/vnd.openxmlformats-officedocument.presentationml.slide+xml"/>
  <Override PartName="/ppt/slides/slide99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185.xml" ContentType="application/vnd.openxmlformats-officedocument.presentationml.slide+xml"/>
  <Override PartName="/ppt/slides/slide184.xml" ContentType="application/vnd.openxmlformats-officedocument.presentationml.slide+xml"/>
  <Override PartName="/ppt/slides/slide183.xml" ContentType="application/vnd.openxmlformats-officedocument.presentationml.slide+xml"/>
  <Override PartName="/ppt/slides/slide174.xml" ContentType="application/vnd.openxmlformats-officedocument.presentationml.slide+xml"/>
  <Override PartName="/ppt/slides/slide173.xml" ContentType="application/vnd.openxmlformats-officedocument.presentationml.slide+xml"/>
  <Override PartName="/ppt/slides/slide172.xml" ContentType="application/vnd.openxmlformats-officedocument.presentationml.slide+xml"/>
  <Override PartName="/ppt/slides/slide171.xml" ContentType="application/vnd.openxmlformats-officedocument.presentationml.slide+xml"/>
  <Override PartName="/ppt/slides/slide170.xml" ContentType="application/vnd.openxmlformats-officedocument.presentationml.slide+xml"/>
  <Override PartName="/ppt/slides/slide169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82.xml" ContentType="application/vnd.openxmlformats-officedocument.presentationml.slide+xml"/>
  <Override PartName="/ppt/slides/slide181.xml" ContentType="application/vnd.openxmlformats-officedocument.presentationml.slide+xml"/>
  <Override PartName="/ppt/slides/slide180.xml" ContentType="application/vnd.openxmlformats-officedocument.presentationml.slide+xml"/>
  <Override PartName="/ppt/slides/slide179.xml" ContentType="application/vnd.openxmlformats-officedocument.presentationml.slide+xml"/>
  <Override PartName="/ppt/slides/slide178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168.xml" ContentType="application/vnd.openxmlformats-officedocument.presentationml.slide+xml"/>
  <Override PartName="/ppt/slides/slide167.xml" ContentType="application/vnd.openxmlformats-officedocument.presentationml.slide+xml"/>
  <Override PartName="/ppt/slides/slide166.xml" ContentType="application/vnd.openxmlformats-officedocument.presentationml.slide+xml"/>
  <Override PartName="/ppt/slides/slide124.xml" ContentType="application/vnd.openxmlformats-officedocument.presentationml.slide+xml"/>
  <Override PartName="/ppt/slides/slide123.xml" ContentType="application/vnd.openxmlformats-officedocument.presentationml.slide+xml"/>
  <Override PartName="/ppt/slides/slide122.xml" ContentType="application/vnd.openxmlformats-officedocument.presentationml.slide+xml"/>
  <Override PartName="/ppt/slides/slide121.xml" ContentType="application/vnd.openxmlformats-officedocument.presentationml.slide+xml"/>
  <Override PartName="/ppt/slides/slide120.xml" ContentType="application/vnd.openxmlformats-officedocument.presentationml.slide+xml"/>
  <Override PartName="/ppt/slides/slide119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32.xml" ContentType="application/vnd.openxmlformats-officedocument.presentationml.slide+xml"/>
  <Override PartName="/ppt/slides/slide131.xml" ContentType="application/vnd.openxmlformats-officedocument.presentationml.slide+xml"/>
  <Override PartName="/ppt/slides/slide130.xml" ContentType="application/vnd.openxmlformats-officedocument.presentationml.slide+xml"/>
  <Override PartName="/ppt/slides/slide129.xml" ContentType="application/vnd.openxmlformats-officedocument.presentationml.slide+xml"/>
  <Override PartName="/ppt/slides/slide128.xml" ContentType="application/vnd.openxmlformats-officedocument.presentationml.slide+xml"/>
  <Override PartName="/ppt/slides/slide118.xml" ContentType="application/vnd.openxmlformats-officedocument.presentationml.slide+xml"/>
  <Override PartName="/ppt/slides/slide117.xml" ContentType="application/vnd.openxmlformats-officedocument.presentationml.slide+xml"/>
  <Override PartName="/ppt/slides/slide116.xml" ContentType="application/vnd.openxmlformats-officedocument.presentationml.slide+xml"/>
  <Override PartName="/ppt/slides/slide107.xml" ContentType="application/vnd.openxmlformats-officedocument.presentationml.slide+xml"/>
  <Override PartName="/ppt/slides/slide106.xml" ContentType="application/vnd.openxmlformats-officedocument.presentationml.slide+xml"/>
  <Override PartName="/ppt/slides/slide105.xml" ContentType="application/vnd.openxmlformats-officedocument.presentationml.slide+xml"/>
  <Override PartName="/ppt/slides/slide104.xml" ContentType="application/vnd.openxmlformats-officedocument.presentationml.slide+xml"/>
  <Override PartName="/ppt/slides/slide103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5.xml" ContentType="application/vnd.openxmlformats-officedocument.presentationml.slide+xml"/>
  <Override PartName="/ppt/slides/slide114.xml" ContentType="application/vnd.openxmlformats-officedocument.presentationml.slide+xml"/>
  <Override PartName="/ppt/slides/slide113.xml" ContentType="application/vnd.openxmlformats-officedocument.presentationml.slide+xml"/>
  <Override PartName="/ppt/slides/slide112.xml" ContentType="application/vnd.openxmlformats-officedocument.presentationml.slide+xml"/>
  <Override PartName="/ppt/slides/slide111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57.xml" ContentType="application/vnd.openxmlformats-officedocument.presentationml.slide+xml"/>
  <Override PartName="/ppt/slides/slide156.xml" ContentType="application/vnd.openxmlformats-officedocument.presentationml.slide+xml"/>
  <Override PartName="/ppt/slides/slide155.xml" ContentType="application/vnd.openxmlformats-officedocument.presentationml.slide+xml"/>
  <Override PartName="/ppt/slides/slide154.xml" ContentType="application/vnd.openxmlformats-officedocument.presentationml.slide+xml"/>
  <Override PartName="/ppt/slides/slide153.xml" ContentType="application/vnd.openxmlformats-officedocument.presentationml.slide+xml"/>
  <Override PartName="/ppt/slides/slide152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5.xml" ContentType="application/vnd.openxmlformats-officedocument.presentationml.slide+xml"/>
  <Override PartName="/ppt/slides/slide164.xml" ContentType="application/vnd.openxmlformats-officedocument.presentationml.slide+xml"/>
  <Override PartName="/ppt/slides/slide163.xml" ContentType="application/vnd.openxmlformats-officedocument.presentationml.slide+xml"/>
  <Override PartName="/ppt/slides/slide162.xml" ContentType="application/vnd.openxmlformats-officedocument.presentationml.slide+xml"/>
  <Override PartName="/ppt/slides/slide161.xml" ContentType="application/vnd.openxmlformats-officedocument.presentationml.slide+xml"/>
  <Override PartName="/ppt/slides/slide151.xml" ContentType="application/vnd.openxmlformats-officedocument.presentationml.slide+xml"/>
  <Override PartName="/ppt/slides/slide150.xml" ContentType="application/vnd.openxmlformats-officedocument.presentationml.slide+xml"/>
  <Override PartName="/ppt/slides/slide149.xml" ContentType="application/vnd.openxmlformats-officedocument.presentationml.slide+xml"/>
  <Override PartName="/ppt/slides/slide140.xml" ContentType="application/vnd.openxmlformats-officedocument.presentationml.slide+xml"/>
  <Override PartName="/ppt/slides/slide139.xml" ContentType="application/vnd.openxmlformats-officedocument.presentationml.slide+xml"/>
  <Override PartName="/ppt/slides/slide138.xml" ContentType="application/vnd.openxmlformats-officedocument.presentationml.slide+xml"/>
  <Override PartName="/ppt/slides/slide137.xml" ContentType="application/vnd.openxmlformats-officedocument.presentationml.slide+xml"/>
  <Override PartName="/ppt/slides/slide136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8.xml" ContentType="application/vnd.openxmlformats-officedocument.presentationml.slide+xml"/>
  <Override PartName="/ppt/slides/slide147.xml" ContentType="application/vnd.openxmlformats-officedocument.presentationml.slide+xml"/>
  <Override PartName="/ppt/slides/slide146.xml" ContentType="application/vnd.openxmlformats-officedocument.presentationml.slide+xml"/>
  <Override PartName="/ppt/slides/slide145.xml" ContentType="application/vnd.openxmlformats-officedocument.presentationml.slide+xml"/>
  <Override PartName="/ppt/slides/slide144.xml" ContentType="application/vnd.openxmlformats-officedocument.presentationml.slide+xml"/>
  <Override PartName="/ppt/slides/slide101.xml" ContentType="application/vnd.openxmlformats-officedocument.presentationml.slide+xml"/>
  <Override PartName="/ppt/slides/slide60.xml" ContentType="application/vnd.openxmlformats-officedocument.presentationml.slide+xml"/>
  <Override PartName="/ppt/slides/slide5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28.xml" ContentType="application/vnd.openxmlformats-officedocument.presentationml.slide+xml"/>
  <Override PartName="/ppt/slides/slide59.xml" ContentType="application/vnd.openxmlformats-officedocument.presentationml.slide+xml"/>
  <Override PartName="/ppt/slides/slide30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45.xml" ContentType="application/vnd.openxmlformats-officedocument.presentationml.slide+xml"/>
  <Override PartName="/ppt/slides/slide29.xml" ContentType="application/vnd.openxmlformats-officedocument.presentationml.slide+xml"/>
  <Override PartName="/ppt/slides/slide43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6.xml" ContentType="application/vnd.openxmlformats-officedocument.presentationml.slide+xml"/>
  <Override PartName="/ppt/slides/slide44.xml" ContentType="application/vnd.openxmlformats-officedocument.presentationml.slide+xml"/>
  <Override PartName="/ppt/slides/slide38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7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59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58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61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Slides/notesSlide1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194"/>
  </p:notesMasterIdLst>
  <p:sldIdLst>
    <p:sldId id="256" r:id="rId2"/>
    <p:sldId id="336" r:id="rId3"/>
    <p:sldId id="339" r:id="rId4"/>
    <p:sldId id="337" r:id="rId5"/>
    <p:sldId id="340" r:id="rId6"/>
    <p:sldId id="258" r:id="rId7"/>
    <p:sldId id="264" r:id="rId8"/>
    <p:sldId id="263" r:id="rId9"/>
    <p:sldId id="265" r:id="rId10"/>
    <p:sldId id="723" r:id="rId11"/>
    <p:sldId id="345" r:id="rId12"/>
    <p:sldId id="266" r:id="rId13"/>
    <p:sldId id="267" r:id="rId14"/>
    <p:sldId id="268" r:id="rId15"/>
    <p:sldId id="269" r:id="rId16"/>
    <p:sldId id="270" r:id="rId17"/>
    <p:sldId id="272" r:id="rId18"/>
    <p:sldId id="346" r:id="rId19"/>
    <p:sldId id="273" r:id="rId20"/>
    <p:sldId id="274" r:id="rId21"/>
    <p:sldId id="275" r:id="rId22"/>
    <p:sldId id="276" r:id="rId23"/>
    <p:sldId id="277" r:id="rId24"/>
    <p:sldId id="279" r:id="rId25"/>
    <p:sldId id="281" r:id="rId26"/>
    <p:sldId id="285" r:id="rId27"/>
    <p:sldId id="291" r:id="rId28"/>
    <p:sldId id="287" r:id="rId29"/>
    <p:sldId id="292" r:id="rId30"/>
    <p:sldId id="278" r:id="rId31"/>
    <p:sldId id="280" r:id="rId32"/>
    <p:sldId id="282" r:id="rId33"/>
    <p:sldId id="286" r:id="rId34"/>
    <p:sldId id="293" r:id="rId35"/>
    <p:sldId id="290" r:id="rId36"/>
    <p:sldId id="261" r:id="rId37"/>
    <p:sldId id="327" r:id="rId38"/>
    <p:sldId id="328" r:id="rId39"/>
    <p:sldId id="329" r:id="rId40"/>
    <p:sldId id="330" r:id="rId41"/>
    <p:sldId id="326" r:id="rId42"/>
    <p:sldId id="593" r:id="rId43"/>
    <p:sldId id="343" r:id="rId44"/>
    <p:sldId id="517" r:id="rId45"/>
    <p:sldId id="518" r:id="rId46"/>
    <p:sldId id="519" r:id="rId47"/>
    <p:sldId id="521" r:id="rId48"/>
    <p:sldId id="520" r:id="rId49"/>
    <p:sldId id="288" r:id="rId50"/>
    <p:sldId id="338" r:id="rId51"/>
    <p:sldId id="342" r:id="rId52"/>
    <p:sldId id="352" r:id="rId53"/>
    <p:sldId id="294" r:id="rId54"/>
    <p:sldId id="347" r:id="rId55"/>
    <p:sldId id="305" r:id="rId56"/>
    <p:sldId id="816" r:id="rId57"/>
    <p:sldId id="298" r:id="rId58"/>
    <p:sldId id="332" r:id="rId59"/>
    <p:sldId id="353" r:id="rId60"/>
    <p:sldId id="354" r:id="rId61"/>
    <p:sldId id="300" r:id="rId62"/>
    <p:sldId id="303" r:id="rId63"/>
    <p:sldId id="289" r:id="rId64"/>
    <p:sldId id="304" r:id="rId65"/>
    <p:sldId id="348" r:id="rId66"/>
    <p:sldId id="313" r:id="rId67"/>
    <p:sldId id="364" r:id="rId68"/>
    <p:sldId id="817" r:id="rId69"/>
    <p:sldId id="819" r:id="rId70"/>
    <p:sldId id="446" r:id="rId71"/>
    <p:sldId id="523" r:id="rId72"/>
    <p:sldId id="524" r:id="rId73"/>
    <p:sldId id="525" r:id="rId74"/>
    <p:sldId id="526" r:id="rId75"/>
    <p:sldId id="522" r:id="rId76"/>
    <p:sldId id="680" r:id="rId77"/>
    <p:sldId id="681" r:id="rId78"/>
    <p:sldId id="815" r:id="rId79"/>
    <p:sldId id="820" r:id="rId80"/>
    <p:sldId id="821" r:id="rId81"/>
    <p:sldId id="822" r:id="rId82"/>
    <p:sldId id="823" r:id="rId83"/>
    <p:sldId id="824" r:id="rId84"/>
    <p:sldId id="825" r:id="rId85"/>
    <p:sldId id="826" r:id="rId86"/>
    <p:sldId id="827" r:id="rId87"/>
    <p:sldId id="828" r:id="rId88"/>
    <p:sldId id="829" r:id="rId89"/>
    <p:sldId id="830" r:id="rId90"/>
    <p:sldId id="831" r:id="rId91"/>
    <p:sldId id="832" r:id="rId92"/>
    <p:sldId id="833" r:id="rId93"/>
    <p:sldId id="834" r:id="rId94"/>
    <p:sldId id="835" r:id="rId95"/>
    <p:sldId id="836" r:id="rId96"/>
    <p:sldId id="837" r:id="rId97"/>
    <p:sldId id="838" r:id="rId98"/>
    <p:sldId id="839" r:id="rId99"/>
    <p:sldId id="840" r:id="rId100"/>
    <p:sldId id="841" r:id="rId101"/>
    <p:sldId id="842" r:id="rId102"/>
    <p:sldId id="843" r:id="rId103"/>
    <p:sldId id="844" r:id="rId104"/>
    <p:sldId id="845" r:id="rId105"/>
    <p:sldId id="846" r:id="rId106"/>
    <p:sldId id="847" r:id="rId107"/>
    <p:sldId id="848" r:id="rId108"/>
    <p:sldId id="849" r:id="rId109"/>
    <p:sldId id="850" r:id="rId110"/>
    <p:sldId id="851" r:id="rId111"/>
    <p:sldId id="852" r:id="rId112"/>
    <p:sldId id="853" r:id="rId113"/>
    <p:sldId id="854" r:id="rId114"/>
    <p:sldId id="855" r:id="rId115"/>
    <p:sldId id="856" r:id="rId116"/>
    <p:sldId id="857" r:id="rId117"/>
    <p:sldId id="858" r:id="rId118"/>
    <p:sldId id="859" r:id="rId119"/>
    <p:sldId id="860" r:id="rId120"/>
    <p:sldId id="861" r:id="rId121"/>
    <p:sldId id="876" r:id="rId122"/>
    <p:sldId id="877" r:id="rId123"/>
    <p:sldId id="878" r:id="rId124"/>
    <p:sldId id="879" r:id="rId125"/>
    <p:sldId id="880" r:id="rId126"/>
    <p:sldId id="881" r:id="rId127"/>
    <p:sldId id="882" r:id="rId128"/>
    <p:sldId id="883" r:id="rId129"/>
    <p:sldId id="884" r:id="rId130"/>
    <p:sldId id="885" r:id="rId131"/>
    <p:sldId id="886" r:id="rId132"/>
    <p:sldId id="887" r:id="rId133"/>
    <p:sldId id="888" r:id="rId134"/>
    <p:sldId id="863" r:id="rId135"/>
    <p:sldId id="864" r:id="rId136"/>
    <p:sldId id="865" r:id="rId137"/>
    <p:sldId id="866" r:id="rId138"/>
    <p:sldId id="867" r:id="rId139"/>
    <p:sldId id="868" r:id="rId140"/>
    <p:sldId id="869" r:id="rId141"/>
    <p:sldId id="870" r:id="rId142"/>
    <p:sldId id="871" r:id="rId143"/>
    <p:sldId id="872" r:id="rId144"/>
    <p:sldId id="889" r:id="rId145"/>
    <p:sldId id="873" r:id="rId146"/>
    <p:sldId id="891" r:id="rId147"/>
    <p:sldId id="874" r:id="rId148"/>
    <p:sldId id="890" r:id="rId149"/>
    <p:sldId id="808" r:id="rId150"/>
    <p:sldId id="809" r:id="rId151"/>
    <p:sldId id="447" r:id="rId152"/>
    <p:sldId id="448" r:id="rId153"/>
    <p:sldId id="325" r:id="rId154"/>
    <p:sldId id="452" r:id="rId155"/>
    <p:sldId id="453" r:id="rId156"/>
    <p:sldId id="455" r:id="rId157"/>
    <p:sldId id="454" r:id="rId158"/>
    <p:sldId id="457" r:id="rId159"/>
    <p:sldId id="456" r:id="rId160"/>
    <p:sldId id="458" r:id="rId161"/>
    <p:sldId id="459" r:id="rId162"/>
    <p:sldId id="460" r:id="rId163"/>
    <p:sldId id="461" r:id="rId164"/>
    <p:sldId id="462" r:id="rId165"/>
    <p:sldId id="724" r:id="rId166"/>
    <p:sldId id="745" r:id="rId167"/>
    <p:sldId id="746" r:id="rId168"/>
    <p:sldId id="747" r:id="rId169"/>
    <p:sldId id="748" r:id="rId170"/>
    <p:sldId id="749" r:id="rId171"/>
    <p:sldId id="730" r:id="rId172"/>
    <p:sldId id="731" r:id="rId173"/>
    <p:sldId id="732" r:id="rId174"/>
    <p:sldId id="733" r:id="rId175"/>
    <p:sldId id="734" r:id="rId176"/>
    <p:sldId id="735" r:id="rId177"/>
    <p:sldId id="736" r:id="rId178"/>
    <p:sldId id="737" r:id="rId179"/>
    <p:sldId id="738" r:id="rId180"/>
    <p:sldId id="739" r:id="rId181"/>
    <p:sldId id="740" r:id="rId182"/>
    <p:sldId id="741" r:id="rId183"/>
    <p:sldId id="742" r:id="rId184"/>
    <p:sldId id="743" r:id="rId185"/>
    <p:sldId id="596" r:id="rId186"/>
    <p:sldId id="463" r:id="rId187"/>
    <p:sldId id="603" r:id="rId188"/>
    <p:sldId id="676" r:id="rId189"/>
    <p:sldId id="594" r:id="rId190"/>
    <p:sldId id="595" r:id="rId191"/>
    <p:sldId id="341" r:id="rId192"/>
    <p:sldId id="602" r:id="rId193"/>
  </p:sldIdLst>
  <p:sldSz cx="9144000" cy="6858000" type="screen4x3"/>
  <p:notesSz cx="6708775" cy="9774238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FB38"/>
    <a:srgbClr val="10C4FC"/>
    <a:srgbClr val="A20000"/>
    <a:srgbClr val="C84CAD"/>
    <a:srgbClr val="E1F5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DA37D80-6434-44D0-A028-1B22A696006F}" styleName="Stile chiaro 3 - Color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3636" autoAdjust="0"/>
    <p:restoredTop sz="87771" autoAdjust="0"/>
  </p:normalViewPr>
  <p:slideViewPr>
    <p:cSldViewPr>
      <p:cViewPr varScale="1">
        <p:scale>
          <a:sx n="64" d="100"/>
          <a:sy n="64" d="100"/>
        </p:scale>
        <p:origin x="90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36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9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notesMaster" Target="notesMasters/notesMaster1.xml"/><Relationship Id="rId199" Type="http://schemas.openxmlformats.org/officeDocument/2006/relationships/customXml" Target="../customXml/item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presProps" Target="pres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viewProps" Target="viewProps.xml"/><Relationship Id="rId200" Type="http://schemas.openxmlformats.org/officeDocument/2006/relationships/customXml" Target="../customXml/item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theme" Target="theme/theme1.xml"/><Relationship Id="rId201" Type="http://schemas.openxmlformats.org/officeDocument/2006/relationships/customXml" Target="../customXml/item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07136" cy="488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00087" y="0"/>
            <a:ext cx="2907136" cy="488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7AB1E-63EF-4992-AC17-58D7BAA431E2}" type="datetimeFigureOut">
              <a:rPr lang="it-IT" smtClean="0"/>
              <a:t>12/02/2020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11225" y="733425"/>
            <a:ext cx="4886325" cy="366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0878" y="4642763"/>
            <a:ext cx="5367020" cy="43984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283830"/>
            <a:ext cx="2907136" cy="488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00087" y="9283830"/>
            <a:ext cx="2907136" cy="488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BADAA-F183-466D-AB5C-8623B7F4485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1089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Riscrivere meglio parte in celeste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ADAA-F183-466D-AB5C-8623B7F4485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315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86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9853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87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1892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4910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962">
              <a:defRPr/>
            </a:pPr>
            <a:endParaRPr lang="it-IT" baseline="0" dirty="0" smtClean="0"/>
          </a:p>
          <a:p>
            <a:r>
              <a:rPr lang="it-IT" dirty="0" smtClean="0"/>
              <a:t>Aggiungere lente d’ingrandimento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A245-3D6D-4F13-8587-7B380FC5CE96}" type="slidenum">
              <a:rPr lang="it-IT" smtClean="0">
                <a:solidFill>
                  <a:prstClr val="black"/>
                </a:solidFill>
              </a:rPr>
              <a:pPr/>
              <a:t>90</a:t>
            </a:fld>
            <a:endParaRPr lang="it-I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160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7750">
              <a:defRPr/>
            </a:pPr>
            <a:endParaRPr lang="it-IT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A245-3D6D-4F13-8587-7B380FC5CE96}" type="slidenum">
              <a:rPr lang="it-IT" smtClean="0"/>
              <a:t>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6737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A245-3D6D-4F13-8587-7B380FC5CE96}" type="slidenum">
              <a:rPr lang="it-IT" smtClean="0">
                <a:solidFill>
                  <a:prstClr val="black"/>
                </a:solidFill>
              </a:rPr>
              <a:pPr/>
              <a:t>92</a:t>
            </a:fld>
            <a:endParaRPr lang="it-I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343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A245-3D6D-4F13-8587-7B380FC5CE96}" type="slidenum">
              <a:rPr lang="it-IT" smtClean="0"/>
              <a:t>93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1479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A245-3D6D-4F13-8587-7B380FC5CE96}" type="slidenum">
              <a:rPr lang="it-IT" smtClean="0"/>
              <a:t>94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4296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953" indent="-173953">
              <a:buFontTx/>
              <a:buChar char="-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A245-3D6D-4F13-8587-7B380FC5CE96}" type="slidenum">
              <a:rPr lang="it-IT" smtClean="0">
                <a:solidFill>
                  <a:prstClr val="black"/>
                </a:solidFill>
              </a:rPr>
              <a:pPr/>
              <a:t>95</a:t>
            </a:fld>
            <a:endParaRPr lang="it-I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084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A245-3D6D-4F13-8587-7B380FC5CE96}" type="slidenum">
              <a:rPr lang="it-IT" smtClean="0">
                <a:solidFill>
                  <a:prstClr val="black"/>
                </a:solidFill>
              </a:rPr>
              <a:pPr/>
              <a:t>96</a:t>
            </a:fld>
            <a:endParaRPr lang="it-I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411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Controllare significato trust </a:t>
            </a:r>
            <a:r>
              <a:rPr lang="it-IT" dirty="0" err="1" smtClean="0"/>
              <a:t>layer</a:t>
            </a:r>
            <a:r>
              <a:rPr lang="it-IT" dirty="0" smtClean="0"/>
              <a:t> se </a:t>
            </a:r>
            <a:r>
              <a:rPr lang="it-IT" dirty="0" err="1" smtClean="0"/>
              <a:t>prov</a:t>
            </a:r>
            <a:r>
              <a:rPr lang="it-IT" dirty="0" smtClean="0"/>
              <a:t>-o </a:t>
            </a:r>
            <a:r>
              <a:rPr lang="it-IT" dirty="0" err="1" smtClean="0"/>
              <a:t>e’</a:t>
            </a:r>
            <a:r>
              <a:rPr lang="it-IT" dirty="0" smtClean="0"/>
              <a:t> ok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ADAA-F183-466D-AB5C-8623B7F4485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8551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A245-3D6D-4F13-8587-7B380FC5CE96}" type="slidenum">
              <a:rPr lang="it-IT" smtClean="0">
                <a:solidFill>
                  <a:prstClr val="black"/>
                </a:solidFill>
              </a:rPr>
              <a:pPr/>
              <a:t>97</a:t>
            </a:fld>
            <a:endParaRPr lang="it-I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573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A245-3D6D-4F13-8587-7B380FC5CE96}" type="slidenum">
              <a:rPr lang="it-IT" smtClean="0"/>
              <a:t>99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1484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A245-3D6D-4F13-8587-7B380FC5CE96}" type="slidenum">
              <a:rPr lang="it-IT" smtClean="0"/>
              <a:t>100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7170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A245-3D6D-4F13-8587-7B380FC5CE96}" type="slidenum">
              <a:rPr lang="it-IT" smtClean="0"/>
              <a:t>101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63384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A245-3D6D-4F13-8587-7B380FC5CE96}" type="slidenum">
              <a:rPr lang="it-IT" smtClean="0"/>
              <a:t>102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28866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A245-3D6D-4F13-8587-7B380FC5CE96}" type="slidenum">
              <a:rPr lang="it-IT" smtClean="0"/>
              <a:t>103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27187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A245-3D6D-4F13-8587-7B380FC5CE96}" type="slidenum">
              <a:rPr lang="it-IT" smtClean="0"/>
              <a:t>105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7696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A245-3D6D-4F13-8587-7B380FC5CE96}" type="slidenum">
              <a:rPr lang="it-IT" smtClean="0"/>
              <a:t>106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1210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107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91606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3DA245-3D6D-4F13-8587-7B380FC5CE96}" type="slidenum">
              <a:rPr lang="it-IT" smtClean="0"/>
              <a:t>108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776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2027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109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9474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Aggiungere qui la versione insiemistica!!!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ADAA-F183-466D-AB5C-8623B7F4485B}" type="slidenum">
              <a:rPr lang="it-IT" smtClean="0"/>
              <a:t>110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1826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111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34742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ADAA-F183-466D-AB5C-8623B7F4485B}" type="slidenum">
              <a:rPr lang="it-IT" smtClean="0"/>
              <a:t>113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67204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953" indent="-173953">
              <a:buFontTx/>
              <a:buChar char="-"/>
            </a:pP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114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299381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115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99751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116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07782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ADAA-F183-466D-AB5C-8623B7F4485B}" type="slidenum">
              <a:rPr lang="it-IT" smtClean="0"/>
              <a:t>119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90263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120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69573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121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3670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55737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122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07684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123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02464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124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69908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125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6895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126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34407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127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00607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128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4179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dirty="0" smtClean="0"/>
              <a:t>Aggiungere slide con relazione binaria e far vedere che mi perdo qualcosa…</a:t>
            </a: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129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08075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130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85276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131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4015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70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63437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132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37258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Da sistemare</a:t>
            </a:r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133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2297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ADAA-F183-466D-AB5C-8623B7F4485B}" type="slidenum">
              <a:rPr lang="it-IT" smtClean="0"/>
              <a:t>136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54190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ADAA-F183-466D-AB5C-8623B7F4485B}" type="slidenum">
              <a:rPr lang="it-IT" smtClean="0"/>
              <a:t>137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50120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ADAA-F183-466D-AB5C-8623B7F4485B}" type="slidenum">
              <a:rPr lang="it-IT" smtClean="0"/>
              <a:t>140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27186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ADAA-F183-466D-AB5C-8623B7F4485B}" type="slidenum">
              <a:rPr lang="it-IT" smtClean="0"/>
              <a:t>142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07927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149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63437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Da mettere anche questa come estratto…..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ADAA-F183-466D-AB5C-8623B7F4485B}" type="slidenum">
              <a:rPr lang="it-IT" smtClean="0"/>
              <a:t>150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86619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1745C-B2B7-4CF8-A823-9D344BE02C24}" type="slidenum">
              <a:rPr lang="it-IT" smtClean="0"/>
              <a:t>178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11146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Here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function</a:t>
            </a:r>
            <a:r>
              <a:rPr lang="it-IT" dirty="0"/>
              <a:t> of the </a:t>
            </a:r>
            <a:r>
              <a:rPr lang="it-IT" dirty="0" err="1"/>
              <a:t>mapping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</a:t>
            </a:r>
          </a:p>
          <a:p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, for </a:t>
            </a:r>
            <a:r>
              <a:rPr lang="it-IT" dirty="0" err="1"/>
              <a:t>example</a:t>
            </a:r>
            <a:r>
              <a:rPr lang="it-IT" dirty="0"/>
              <a:t>, to </a:t>
            </a:r>
            <a:r>
              <a:rPr lang="it-IT" dirty="0" err="1"/>
              <a:t>rewrite</a:t>
            </a:r>
            <a:r>
              <a:rPr lang="it-IT" dirty="0"/>
              <a:t> the </a:t>
            </a:r>
            <a:r>
              <a:rPr lang="it-IT" dirty="0" err="1"/>
              <a:t>query</a:t>
            </a:r>
            <a:r>
              <a:rPr lang="it-IT" dirty="0"/>
              <a:t> </a:t>
            </a:r>
            <a:r>
              <a:rPr lang="it-IT" dirty="0" err="1"/>
              <a:t>expreessed</a:t>
            </a:r>
            <a:r>
              <a:rPr lang="it-IT" dirty="0"/>
              <a:t> by the </a:t>
            </a:r>
            <a:r>
              <a:rPr lang="it-IT" dirty="0" err="1"/>
              <a:t>user</a:t>
            </a:r>
            <a:r>
              <a:rPr lang="it-IT" dirty="0"/>
              <a:t> in SPARQL</a:t>
            </a:r>
          </a:p>
          <a:p>
            <a:r>
              <a:rPr lang="it-IT" dirty="0"/>
              <a:t>to the </a:t>
            </a:r>
            <a:r>
              <a:rPr lang="it-IT" dirty="0" err="1"/>
              <a:t>corresponding</a:t>
            </a:r>
            <a:r>
              <a:rPr lang="it-IT" dirty="0"/>
              <a:t> </a:t>
            </a:r>
            <a:r>
              <a:rPr lang="it-IT" dirty="0" err="1"/>
              <a:t>queries</a:t>
            </a:r>
            <a:r>
              <a:rPr lang="it-IT" dirty="0"/>
              <a:t> over the </a:t>
            </a:r>
            <a:r>
              <a:rPr lang="it-IT" dirty="0" err="1"/>
              <a:t>sources</a:t>
            </a:r>
            <a:r>
              <a:rPr lang="it-IT" dirty="0"/>
              <a:t> </a:t>
            </a:r>
            <a:r>
              <a:rPr lang="it-IT" dirty="0" err="1"/>
              <a:t>expressed</a:t>
            </a:r>
            <a:r>
              <a:rPr lang="it-IT" dirty="0"/>
              <a:t> in SQL.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1745C-B2B7-4CF8-A823-9D344BE02C24}" type="slidenum">
              <a:rPr lang="it-IT" smtClean="0"/>
              <a:t>179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1114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ADAA-F183-466D-AB5C-8623B7F4485B}" type="slidenum">
              <a:rPr lang="it-IT" smtClean="0"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1180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Here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see</a:t>
            </a:r>
            <a:r>
              <a:rPr lang="it-IT" dirty="0"/>
              <a:t> the </a:t>
            </a:r>
            <a:r>
              <a:rPr lang="it-IT" dirty="0" err="1"/>
              <a:t>function</a:t>
            </a:r>
            <a:r>
              <a:rPr lang="it-IT" dirty="0"/>
              <a:t> of the </a:t>
            </a:r>
            <a:r>
              <a:rPr lang="it-IT" dirty="0" err="1"/>
              <a:t>mapping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</a:t>
            </a:r>
          </a:p>
          <a:p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, for </a:t>
            </a:r>
            <a:r>
              <a:rPr lang="it-IT" dirty="0" err="1"/>
              <a:t>example</a:t>
            </a:r>
            <a:r>
              <a:rPr lang="it-IT" dirty="0"/>
              <a:t>, to </a:t>
            </a:r>
            <a:r>
              <a:rPr lang="it-IT" dirty="0" err="1"/>
              <a:t>rewrite</a:t>
            </a:r>
            <a:r>
              <a:rPr lang="it-IT" dirty="0"/>
              <a:t> the </a:t>
            </a:r>
            <a:r>
              <a:rPr lang="it-IT" dirty="0" err="1"/>
              <a:t>query</a:t>
            </a:r>
            <a:r>
              <a:rPr lang="it-IT" dirty="0"/>
              <a:t> </a:t>
            </a:r>
            <a:r>
              <a:rPr lang="it-IT" dirty="0" err="1"/>
              <a:t>expreessed</a:t>
            </a:r>
            <a:r>
              <a:rPr lang="it-IT" dirty="0"/>
              <a:t> by the </a:t>
            </a:r>
            <a:r>
              <a:rPr lang="it-IT" dirty="0" err="1"/>
              <a:t>user</a:t>
            </a:r>
            <a:r>
              <a:rPr lang="it-IT" dirty="0"/>
              <a:t> in SPARQL</a:t>
            </a:r>
          </a:p>
          <a:p>
            <a:r>
              <a:rPr lang="it-IT" dirty="0"/>
              <a:t>to the </a:t>
            </a:r>
            <a:r>
              <a:rPr lang="it-IT" dirty="0" err="1"/>
              <a:t>corresponding</a:t>
            </a:r>
            <a:r>
              <a:rPr lang="it-IT" dirty="0"/>
              <a:t> </a:t>
            </a:r>
            <a:r>
              <a:rPr lang="it-IT" dirty="0" err="1"/>
              <a:t>queries</a:t>
            </a:r>
            <a:r>
              <a:rPr lang="it-IT" dirty="0"/>
              <a:t> over the </a:t>
            </a:r>
            <a:r>
              <a:rPr lang="it-IT" dirty="0" err="1"/>
              <a:t>sources</a:t>
            </a:r>
            <a:r>
              <a:rPr lang="it-IT" dirty="0"/>
              <a:t> </a:t>
            </a:r>
            <a:r>
              <a:rPr lang="it-IT" dirty="0" err="1"/>
              <a:t>expressed</a:t>
            </a:r>
            <a:r>
              <a:rPr lang="it-IT" dirty="0"/>
              <a:t> in SQL.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11745C-B2B7-4CF8-A823-9D344BE02C24}" type="slidenum">
              <a:rPr lang="it-IT" smtClean="0"/>
              <a:t>184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11146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191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0531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ADAA-F183-466D-AB5C-8623B7F4485B}" type="slidenum">
              <a:rPr lang="it-IT" smtClean="0"/>
              <a:t>83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6633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BADAA-F183-466D-AB5C-8623B7F4485B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0636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AAC34E5-4F07-435F-960E-E72C84DEE127}" type="slidenum">
              <a:rPr lang="it-IT" smtClean="0"/>
              <a:t>85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909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/>
          <p:nvPr/>
        </p:nvSpPr>
        <p:spPr>
          <a:xfrm>
            <a:off x="777875" y="0"/>
            <a:ext cx="7543800" cy="381000"/>
          </a:xfrm>
          <a:prstGeom prst="rect">
            <a:avLst/>
          </a:prstGeom>
          <a:solidFill>
            <a:srgbClr val="7F1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-2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" name="Connettore 1 2"/>
          <p:cNvCxnSpPr/>
          <p:nvPr/>
        </p:nvCxnSpPr>
        <p:spPr>
          <a:xfrm>
            <a:off x="777875" y="6254750"/>
            <a:ext cx="7543800" cy="0"/>
          </a:xfrm>
          <a:prstGeom prst="line">
            <a:avLst/>
          </a:prstGeom>
          <a:ln>
            <a:solidFill>
              <a:srgbClr val="7F142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10" descr="marchio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8" y="6346825"/>
            <a:ext cx="8064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1192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68313" y="640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768F82E-327D-4146-80D9-9C0664629CF9}" type="datetime1">
              <a:rPr lang="it-IT" smtClean="0"/>
              <a:t>12/02/2020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Progettare una Ontologia, Laura Tosco – Roma, 25/10/2016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7497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68313" y="640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0AC45FC-0DEF-4D4B-94D6-E74200B9D59B}" type="datetime1">
              <a:rPr lang="it-IT" smtClean="0"/>
              <a:t>12/02/2020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Progettare una Ontologia, Laura Tosco – Roma, 25/10/2016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4507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D60ACB9-8B29-45C8-B1CA-D51DBAC42CD2}" type="datetime1">
              <a:rPr lang="it-IT" smtClean="0"/>
              <a:t>12/02/2020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 smtClean="0"/>
              <a:t>Progettare una Ontologia, Laura Tosco – Roma, 25/10/2016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68313" y="640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8CB20C-74D4-4805-AFD6-7EF4F018FEFC}" type="datetime1">
              <a:rPr lang="it-IT" smtClean="0"/>
              <a:t>12/02/2020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Progettare una Ontologia, Laura Tosco – Roma, 25/10/2016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899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68313" y="640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9696DD4-A73E-4844-B6DD-713608FCC862}" type="datetime1">
              <a:rPr lang="it-IT" smtClean="0"/>
              <a:t>12/02/2020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Progettare una Ontologia, Laura Tosco – Roma, 25/10/2016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220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3"/>
          <p:cNvSpPr>
            <a:spLocks noGrp="1"/>
          </p:cNvSpPr>
          <p:nvPr>
            <p:ph type="dt" sz="half" idx="10"/>
          </p:nvPr>
        </p:nvSpPr>
        <p:spPr>
          <a:xfrm>
            <a:off x="468313" y="640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1E53912-344C-4737-9C19-AD33A4C2C394}" type="datetime1">
              <a:rPr lang="it-IT" smtClean="0"/>
              <a:t>12/02/2020</a:t>
            </a:fld>
            <a:endParaRPr lang="it-IT"/>
          </a:p>
        </p:txBody>
      </p:sp>
      <p:sp>
        <p:nvSpPr>
          <p:cNvPr id="6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Progettare una Ontologia, Laura Tosco – Roma, 25/10/2016</a:t>
            </a:r>
            <a:endParaRPr lang="it-IT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759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>
          <a:xfrm>
            <a:off x="468313" y="640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F149A72-A473-448E-9EDD-DE7E154DF6EA}" type="datetime1">
              <a:rPr lang="it-IT" smtClean="0"/>
              <a:t>12/02/2020</a:t>
            </a:fld>
            <a:endParaRPr lang="it-IT"/>
          </a:p>
        </p:txBody>
      </p:sp>
      <p:sp>
        <p:nvSpPr>
          <p:cNvPr id="8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Progettare una Ontologia, Laura Tosco – Roma, 25/10/2016</a:t>
            </a:r>
            <a:endParaRPr lang="it-IT"/>
          </a:p>
        </p:txBody>
      </p:sp>
      <p:sp>
        <p:nvSpPr>
          <p:cNvPr id="9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6869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3"/>
          <p:cNvSpPr>
            <a:spLocks noGrp="1"/>
          </p:cNvSpPr>
          <p:nvPr>
            <p:ph type="dt" sz="half" idx="10"/>
          </p:nvPr>
        </p:nvSpPr>
        <p:spPr>
          <a:xfrm>
            <a:off x="468313" y="640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A91BB61-D665-4140-8EBC-D1A26AEF5E51}" type="datetime1">
              <a:rPr lang="it-IT" smtClean="0"/>
              <a:t>12/02/2020</a:t>
            </a:fld>
            <a:endParaRPr lang="it-IT"/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Progettare una Ontologia, Laura Tosco – Roma, 25/10/2016</a:t>
            </a:r>
            <a:endParaRPr lang="it-IT"/>
          </a:p>
        </p:txBody>
      </p:sp>
      <p:sp>
        <p:nvSpPr>
          <p:cNvPr id="5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7586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3"/>
          <p:cNvSpPr>
            <a:spLocks noGrp="1"/>
          </p:cNvSpPr>
          <p:nvPr>
            <p:ph type="dt" sz="half" idx="10"/>
          </p:nvPr>
        </p:nvSpPr>
        <p:spPr>
          <a:xfrm>
            <a:off x="468313" y="640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79B905A-BAF0-4289-BB0E-0EA3486099EB}" type="datetime1">
              <a:rPr lang="it-IT" smtClean="0"/>
              <a:t>12/02/2020</a:t>
            </a:fld>
            <a:endParaRPr lang="it-IT"/>
          </a:p>
        </p:txBody>
      </p:sp>
      <p:sp>
        <p:nvSpPr>
          <p:cNvPr id="3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Progettare una Ontologia, Laura Tosco – Roma, 25/10/2016</a:t>
            </a:r>
            <a:endParaRPr lang="it-IT"/>
          </a:p>
        </p:txBody>
      </p:sp>
      <p:sp>
        <p:nvSpPr>
          <p:cNvPr id="4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9943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3"/>
          <p:cNvSpPr>
            <a:spLocks noGrp="1"/>
          </p:cNvSpPr>
          <p:nvPr>
            <p:ph type="dt" sz="half" idx="10"/>
          </p:nvPr>
        </p:nvSpPr>
        <p:spPr>
          <a:xfrm>
            <a:off x="468313" y="640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1DA31FC-893C-4B19-BED8-5366AB693265}" type="datetime1">
              <a:rPr lang="it-IT" smtClean="0"/>
              <a:t>12/02/2020</a:t>
            </a:fld>
            <a:endParaRPr lang="it-IT"/>
          </a:p>
        </p:txBody>
      </p:sp>
      <p:sp>
        <p:nvSpPr>
          <p:cNvPr id="6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Progettare una Ontologia, Laura Tosco – Roma, 25/10/2016</a:t>
            </a:r>
            <a:endParaRPr lang="it-IT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5342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3"/>
          <p:cNvSpPr>
            <a:spLocks noGrp="1"/>
          </p:cNvSpPr>
          <p:nvPr>
            <p:ph type="dt" sz="half" idx="10"/>
          </p:nvPr>
        </p:nvSpPr>
        <p:spPr>
          <a:xfrm>
            <a:off x="468313" y="6405563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2503932-AFA1-4377-AAD5-D37501B4A9BE}" type="datetime1">
              <a:rPr lang="it-IT" smtClean="0"/>
              <a:t>12/02/2020</a:t>
            </a:fld>
            <a:endParaRPr lang="it-IT"/>
          </a:p>
        </p:txBody>
      </p:sp>
      <p:sp>
        <p:nvSpPr>
          <p:cNvPr id="6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817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Progettare una Ontologia, Laura Tosco – Roma, 25/10/2016</a:t>
            </a:r>
            <a:endParaRPr lang="it-IT"/>
          </a:p>
        </p:txBody>
      </p:sp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8332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/>
          <p:nvPr/>
        </p:nvSpPr>
        <p:spPr>
          <a:xfrm>
            <a:off x="777875" y="0"/>
            <a:ext cx="7543800" cy="381000"/>
          </a:xfrm>
          <a:prstGeom prst="rect">
            <a:avLst/>
          </a:prstGeom>
          <a:solidFill>
            <a:srgbClr val="7F14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Times New Roman" pitchFamily="-28" charset="0"/>
              <a:buNone/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Connettore 1 7"/>
          <p:cNvCxnSpPr/>
          <p:nvPr/>
        </p:nvCxnSpPr>
        <p:spPr>
          <a:xfrm>
            <a:off x="777875" y="6254750"/>
            <a:ext cx="7543800" cy="0"/>
          </a:xfrm>
          <a:prstGeom prst="line">
            <a:avLst/>
          </a:prstGeom>
          <a:ln>
            <a:solidFill>
              <a:srgbClr val="7F142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Immagine 10" descr="marchio 2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8" y="6346825"/>
            <a:ext cx="80645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864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s.uniroma1.it/~savo/papers/q2018.pdf" TargetMode="External"/><Relationship Id="rId2" Type="http://schemas.openxmlformats.org/officeDocument/2006/relationships/hyperlink" Target="http://www.obdasystems.com/it/node/11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.org/OWL/" TargetMode="Externa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is.uniroma1.it/~graphol/" TargetMode="External"/><Relationship Id="rId13" Type="http://schemas.openxmlformats.org/officeDocument/2006/relationships/hyperlink" Target="https://it.wikipedia.org/wiki/Web_Ontology_Language" TargetMode="External"/><Relationship Id="rId3" Type="http://schemas.openxmlformats.org/officeDocument/2006/relationships/hyperlink" Target="http://semanticworld.altervista.org/blog/2010/03/ontologie/" TargetMode="External"/><Relationship Id="rId7" Type="http://schemas.openxmlformats.org/officeDocument/2006/relationships/hyperlink" Target="https://www.w3.org/TR/rdf-schema/" TargetMode="External"/><Relationship Id="rId12" Type="http://schemas.openxmlformats.org/officeDocument/2006/relationships/hyperlink" Target="https://www.w3.org/TR/owl2-profiles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w3.org/RDF/" TargetMode="External"/><Relationship Id="rId11" Type="http://schemas.openxmlformats.org/officeDocument/2006/relationships/hyperlink" Target="https://www.w3.org/TR/owl-guide/" TargetMode="External"/><Relationship Id="rId5" Type="http://schemas.openxmlformats.org/officeDocument/2006/relationships/hyperlink" Target="https://it.wikipedia.org/wiki/Ontologia_(informatica)" TargetMode="External"/><Relationship Id="rId10" Type="http://schemas.openxmlformats.org/officeDocument/2006/relationships/hyperlink" Target="https://www.w3.org/OWL/" TargetMode="External"/><Relationship Id="rId4" Type="http://schemas.openxmlformats.org/officeDocument/2006/relationships/hyperlink" Target="http://semanticworld.altervista.org/blog/2010/04/realizzazione-di-un%E2%80%99ontologia-un-esempio/" TargetMode="External"/><Relationship Id="rId9" Type="http://schemas.openxmlformats.org/officeDocument/2006/relationships/hyperlink" Target="http://protege.stanford.edu/" TargetMode="Externa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/index.php?title=Closed-world_assumpion&amp;action=edit&amp;redlink=1" TargetMode="External"/><Relationship Id="rId2" Type="http://schemas.openxmlformats.org/officeDocument/2006/relationships/hyperlink" Target="https://it.wikipedia.org/w/index.php?title=Unique_name_assumption&amp;action=edit&amp;redlink=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t.wikipedia.org/wiki/Ipotesi_del_mondo_aperto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7504" y="1340768"/>
            <a:ext cx="8712968" cy="2259683"/>
          </a:xfrm>
          <a:ln>
            <a:solidFill>
              <a:schemeClr val="accent2">
                <a:lumMod val="75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it-IT" sz="4000" b="1" dirty="0">
                <a:solidFill>
                  <a:schemeClr val="accent2">
                    <a:lumMod val="75000"/>
                  </a:schemeClr>
                </a:solidFill>
              </a:rPr>
              <a:t>Metodi di </a:t>
            </a:r>
            <a:r>
              <a:rPr lang="it-IT" sz="4000" b="1" dirty="0" smtClean="0">
                <a:solidFill>
                  <a:schemeClr val="accent2">
                    <a:lumMod val="75000"/>
                  </a:schemeClr>
                </a:solidFill>
              </a:rPr>
              <a:t>progettazione, </a:t>
            </a:r>
            <a:r>
              <a:rPr lang="it-IT" sz="4000" b="1" dirty="0">
                <a:solidFill>
                  <a:schemeClr val="accent2">
                    <a:lumMod val="75000"/>
                  </a:schemeClr>
                </a:solidFill>
              </a:rPr>
              <a:t>implementazione e </a:t>
            </a:r>
            <a:r>
              <a:rPr lang="it-IT" sz="4000" b="1" dirty="0" smtClean="0">
                <a:solidFill>
                  <a:schemeClr val="accent2">
                    <a:lumMod val="75000"/>
                  </a:schemeClr>
                </a:solidFill>
              </a:rPr>
              <a:t>utilizzo delle </a:t>
            </a:r>
            <a:r>
              <a:rPr lang="it-IT" sz="4000" b="1" dirty="0">
                <a:solidFill>
                  <a:schemeClr val="accent2">
                    <a:lumMod val="75000"/>
                  </a:schemeClr>
                </a:solidFill>
              </a:rPr>
              <a:t>ontologie</a:t>
            </a:r>
            <a:r>
              <a:rPr lang="it-IT" sz="4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it-IT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it-IT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it-IT" b="1" dirty="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it-IT" b="1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it-IT" sz="3600" b="1" dirty="0" smtClean="0">
                <a:solidFill>
                  <a:schemeClr val="accent2">
                    <a:lumMod val="75000"/>
                  </a:schemeClr>
                </a:solidFill>
              </a:rPr>
              <a:t>Corso Base</a:t>
            </a:r>
            <a:endParaRPr lang="it-IT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982960"/>
          </a:xfrm>
        </p:spPr>
        <p:txBody>
          <a:bodyPr/>
          <a:lstStyle/>
          <a:p>
            <a:r>
              <a:rPr lang="it-IT" sz="2800" dirty="0" smtClean="0">
                <a:solidFill>
                  <a:schemeClr val="tx1"/>
                </a:solidFill>
              </a:rPr>
              <a:t>Adele Maria </a:t>
            </a:r>
            <a:r>
              <a:rPr lang="it-IT" sz="2800" dirty="0">
                <a:solidFill>
                  <a:schemeClr val="tx1"/>
                </a:solidFill>
              </a:rPr>
              <a:t>Bianco, Laura </a:t>
            </a:r>
            <a:r>
              <a:rPr lang="it-IT" sz="2800" dirty="0" smtClean="0">
                <a:solidFill>
                  <a:schemeClr val="tx1"/>
                </a:solidFill>
              </a:rPr>
              <a:t>Tosco</a:t>
            </a:r>
          </a:p>
          <a:p>
            <a:r>
              <a:rPr lang="it-IT" sz="2400" smtClean="0">
                <a:solidFill>
                  <a:schemeClr val="tx1"/>
                </a:solidFill>
              </a:rPr>
              <a:t>DIRM/DCME/MEA-MEC</a:t>
            </a:r>
            <a:endParaRPr lang="it-IT" sz="2400" dirty="0">
              <a:solidFill>
                <a:schemeClr val="tx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6245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-99392"/>
            <a:ext cx="6624736" cy="634082"/>
          </a:xfrm>
        </p:spPr>
        <p:txBody>
          <a:bodyPr/>
          <a:lstStyle/>
          <a:p>
            <a:pPr algn="l"/>
            <a:r>
              <a:rPr lang="it-IT" sz="2800" dirty="0" smtClean="0">
                <a:solidFill>
                  <a:schemeClr val="bg1"/>
                </a:solidFill>
              </a:rPr>
              <a:t>RDF e RDFS </a:t>
            </a:r>
            <a:r>
              <a:rPr lang="it-IT" sz="2800" dirty="0" err="1" smtClean="0">
                <a:solidFill>
                  <a:schemeClr val="bg1"/>
                </a:solidFill>
              </a:rPr>
              <a:t>Layer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748238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 smtClean="0"/>
              <a:t>Modello RDF = insieme di «</a:t>
            </a:r>
            <a:r>
              <a:rPr lang="it-IT" sz="2800" dirty="0" smtClean="0">
                <a:solidFill>
                  <a:srgbClr val="C00000"/>
                </a:solidFill>
              </a:rPr>
              <a:t>triple</a:t>
            </a:r>
            <a:r>
              <a:rPr lang="it-IT" sz="2800" dirty="0" smtClean="0"/>
              <a:t>»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1331640" y="1700808"/>
            <a:ext cx="5328592" cy="6983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smtClean="0">
                <a:solidFill>
                  <a:schemeClr val="tx2">
                    <a:lumMod val="75000"/>
                  </a:schemeClr>
                </a:solidFill>
              </a:rPr>
              <a:t>&lt;Soggetto, Predicato, Oggetto&gt;</a:t>
            </a:r>
            <a:endParaRPr lang="it-IT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7" name="Gruppo 16"/>
          <p:cNvGrpSpPr/>
          <p:nvPr/>
        </p:nvGrpSpPr>
        <p:grpSpPr>
          <a:xfrm>
            <a:off x="5404097" y="5229841"/>
            <a:ext cx="3011554" cy="490210"/>
            <a:chOff x="5940152" y="5330211"/>
            <a:chExt cx="3011554" cy="490210"/>
          </a:xfrm>
        </p:grpSpPr>
        <p:sp>
          <p:nvSpPr>
            <p:cNvPr id="6" name="Ovale 5"/>
            <p:cNvSpPr/>
            <p:nvPr/>
          </p:nvSpPr>
          <p:spPr>
            <a:xfrm>
              <a:off x="5940152" y="5363221"/>
              <a:ext cx="1080120" cy="457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dirty="0" smtClean="0">
                  <a:solidFill>
                    <a:schemeClr val="tx2"/>
                  </a:solidFill>
                </a:rPr>
                <a:t>Soggetto</a:t>
              </a:r>
              <a:endParaRPr lang="it-IT" sz="1050" dirty="0">
                <a:solidFill>
                  <a:schemeClr val="tx2"/>
                </a:solidFill>
              </a:endParaRPr>
            </a:p>
          </p:txBody>
        </p:sp>
        <p:sp>
          <p:nvSpPr>
            <p:cNvPr id="7" name="Ovale 6"/>
            <p:cNvSpPr/>
            <p:nvPr/>
          </p:nvSpPr>
          <p:spPr>
            <a:xfrm>
              <a:off x="7871586" y="5363221"/>
              <a:ext cx="1080120" cy="457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dirty="0" smtClean="0">
                  <a:solidFill>
                    <a:schemeClr val="tx2"/>
                  </a:solidFill>
                </a:rPr>
                <a:t>Oggetto</a:t>
              </a:r>
              <a:endParaRPr lang="it-IT" sz="1050" dirty="0">
                <a:solidFill>
                  <a:schemeClr val="tx2"/>
                </a:solidFill>
              </a:endParaRPr>
            </a:p>
          </p:txBody>
        </p:sp>
        <p:cxnSp>
          <p:nvCxnSpPr>
            <p:cNvPr id="8" name="Connettore 2 7"/>
            <p:cNvCxnSpPr>
              <a:stCxn id="6" idx="6"/>
              <a:endCxn id="7" idx="2"/>
            </p:cNvCxnSpPr>
            <p:nvPr/>
          </p:nvCxnSpPr>
          <p:spPr>
            <a:xfrm>
              <a:off x="7020272" y="5591821"/>
              <a:ext cx="851314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sellaDiTesto 8"/>
            <p:cNvSpPr txBox="1"/>
            <p:nvPr/>
          </p:nvSpPr>
          <p:spPr>
            <a:xfrm>
              <a:off x="7080284" y="5330211"/>
              <a:ext cx="7312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smtClean="0">
                  <a:solidFill>
                    <a:schemeClr val="tx2"/>
                  </a:solidFill>
                </a:rPr>
                <a:t>predicato</a:t>
              </a:r>
              <a:endParaRPr lang="it-IT" dirty="0">
                <a:solidFill>
                  <a:schemeClr val="tx2"/>
                </a:solidFill>
              </a:endParaRPr>
            </a:p>
          </p:txBody>
        </p:sp>
      </p:grpSp>
      <p:sp>
        <p:nvSpPr>
          <p:cNvPr id="10" name="Rettangolo 9"/>
          <p:cNvSpPr/>
          <p:nvPr/>
        </p:nvSpPr>
        <p:spPr>
          <a:xfrm>
            <a:off x="619571" y="3429000"/>
            <a:ext cx="725201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dirty="0"/>
              <a:t>Soggetto = risorsa</a:t>
            </a:r>
          </a:p>
          <a:p>
            <a:r>
              <a:rPr lang="it-IT" sz="2800" dirty="0"/>
              <a:t>Predicato = proprietà (della risorsa)</a:t>
            </a:r>
          </a:p>
          <a:p>
            <a:r>
              <a:rPr lang="it-IT" sz="2800" dirty="0"/>
              <a:t>Oggetto = valore (della proprietà)</a:t>
            </a:r>
          </a:p>
          <a:p>
            <a:endParaRPr lang="en-US" sz="3200" dirty="0"/>
          </a:p>
          <a:p>
            <a:r>
              <a:rPr lang="en-US" sz="2800" dirty="0" smtClean="0"/>
              <a:t>Un </a:t>
            </a:r>
            <a:r>
              <a:rPr lang="en-US" sz="2800" dirty="0" err="1"/>
              <a:t>modello</a:t>
            </a:r>
            <a:r>
              <a:rPr lang="en-US" sz="2800" dirty="0"/>
              <a:t> RDF è un </a:t>
            </a:r>
            <a:r>
              <a:rPr lang="en-US" sz="2800" dirty="0" err="1"/>
              <a:t>grafo</a:t>
            </a:r>
            <a:r>
              <a:rPr lang="en-US" sz="2800" dirty="0"/>
              <a:t> </a:t>
            </a:r>
            <a:endParaRPr lang="it-IT" sz="2800" dirty="0"/>
          </a:p>
        </p:txBody>
      </p:sp>
      <p:sp>
        <p:nvSpPr>
          <p:cNvPr id="18" name="Segnaposto numero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10</a:t>
            </a:fld>
            <a:endParaRPr lang="it-IT"/>
          </a:p>
        </p:txBody>
      </p:sp>
      <p:sp>
        <p:nvSpPr>
          <p:cNvPr id="5" name="Fumetto 1 4"/>
          <p:cNvSpPr/>
          <p:nvPr/>
        </p:nvSpPr>
        <p:spPr>
          <a:xfrm>
            <a:off x="7452320" y="1678916"/>
            <a:ext cx="1132270" cy="612648"/>
          </a:xfrm>
          <a:prstGeom prst="wedgeRectCallout">
            <a:avLst>
              <a:gd name="adj1" fmla="val -113356"/>
              <a:gd name="adj2" fmla="val 9494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Enunciato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Fumetto 1 10"/>
          <p:cNvSpPr/>
          <p:nvPr/>
        </p:nvSpPr>
        <p:spPr>
          <a:xfrm>
            <a:off x="6902213" y="3122676"/>
            <a:ext cx="1584176" cy="612648"/>
          </a:xfrm>
          <a:prstGeom prst="wedgeRectCallout">
            <a:avLst>
              <a:gd name="adj1" fmla="val -228855"/>
              <a:gd name="adj2" fmla="val -1732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Relazione Binaria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26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61229" y="481575"/>
            <a:ext cx="7706821" cy="770391"/>
          </a:xfrm>
        </p:spPr>
        <p:txBody>
          <a:bodyPr/>
          <a:lstStyle/>
          <a:p>
            <a:pPr algn="l"/>
            <a:r>
              <a:rPr lang="it-IT" sz="3600" dirty="0" smtClean="0">
                <a:solidFill>
                  <a:srgbClr val="C00000"/>
                </a:solidFill>
              </a:rPr>
              <a:t>L’intersezione tra concetti</a:t>
            </a:r>
            <a:endParaRPr lang="it-IT" sz="3600" dirty="0">
              <a:solidFill>
                <a:srgbClr val="C00000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100</a:t>
            </a:fld>
            <a:endParaRPr lang="it-IT"/>
          </a:p>
        </p:txBody>
      </p:sp>
      <p:cxnSp>
        <p:nvCxnSpPr>
          <p:cNvPr id="16" name="Connettore 1 15"/>
          <p:cNvCxnSpPr/>
          <p:nvPr/>
        </p:nvCxnSpPr>
        <p:spPr>
          <a:xfrm>
            <a:off x="7423484" y="5618747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/>
          <p:cNvSpPr txBox="1"/>
          <p:nvPr/>
        </p:nvSpPr>
        <p:spPr>
          <a:xfrm>
            <a:off x="7120062" y="3592963"/>
            <a:ext cx="134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Mammiferi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9" name="Titolo 1"/>
          <p:cNvSpPr txBox="1">
            <a:spLocks/>
          </p:cNvSpPr>
          <p:nvPr/>
        </p:nvSpPr>
        <p:spPr>
          <a:xfrm>
            <a:off x="834952" y="-7958"/>
            <a:ext cx="8229600" cy="3809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Espressioni - Esempi</a:t>
            </a:r>
            <a:endParaRPr lang="it-IT" sz="2000" dirty="0">
              <a:solidFill>
                <a:schemeClr val="bg1"/>
              </a:solidFill>
            </a:endParaRPr>
          </a:p>
        </p:txBody>
      </p:sp>
      <p:grpSp>
        <p:nvGrpSpPr>
          <p:cNvPr id="17" name="Gruppo 16"/>
          <p:cNvGrpSpPr/>
          <p:nvPr/>
        </p:nvGrpSpPr>
        <p:grpSpPr>
          <a:xfrm>
            <a:off x="3189189" y="3970137"/>
            <a:ext cx="2966987" cy="827015"/>
            <a:chOff x="5639426" y="3034845"/>
            <a:chExt cx="2966987" cy="827015"/>
          </a:xfrm>
        </p:grpSpPr>
        <p:grpSp>
          <p:nvGrpSpPr>
            <p:cNvPr id="20" name="Gruppo 19"/>
            <p:cNvGrpSpPr/>
            <p:nvPr/>
          </p:nvGrpSpPr>
          <p:grpSpPr>
            <a:xfrm>
              <a:off x="5639426" y="3034845"/>
              <a:ext cx="2966987" cy="827015"/>
              <a:chOff x="5639426" y="3034845"/>
              <a:chExt cx="2966987" cy="827015"/>
            </a:xfrm>
          </p:grpSpPr>
          <p:sp>
            <p:nvSpPr>
              <p:cNvPr id="31" name="Ovale 30"/>
              <p:cNvSpPr/>
              <p:nvPr/>
            </p:nvSpPr>
            <p:spPr>
              <a:xfrm>
                <a:off x="5639426" y="3034845"/>
                <a:ext cx="1618999" cy="827015"/>
              </a:xfrm>
              <a:prstGeom prst="ellipse">
                <a:avLst/>
              </a:prstGeom>
              <a:gradFill>
                <a:gsLst>
                  <a:gs pos="8400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2" name="Ovale 31"/>
              <p:cNvSpPr/>
              <p:nvPr/>
            </p:nvSpPr>
            <p:spPr>
              <a:xfrm>
                <a:off x="6857999" y="3034845"/>
                <a:ext cx="1748413" cy="827015"/>
              </a:xfrm>
              <a:prstGeom prst="ellipse">
                <a:avLst/>
              </a:prstGeom>
              <a:gradFill>
                <a:gsLst>
                  <a:gs pos="26000">
                    <a:schemeClr val="accent4">
                      <a:lumMod val="40000"/>
                      <a:lumOff val="60000"/>
                      <a:alpha val="42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3" name="CasellaDiTesto 32"/>
              <p:cNvSpPr txBox="1"/>
              <p:nvPr/>
            </p:nvSpPr>
            <p:spPr>
              <a:xfrm>
                <a:off x="7258425" y="3229000"/>
                <a:ext cx="13479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smtClean="0">
                    <a:solidFill>
                      <a:schemeClr val="bg1"/>
                    </a:solidFill>
                  </a:rPr>
                  <a:t>Lavoratore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CasellaDiTesto 33"/>
              <p:cNvSpPr txBox="1"/>
              <p:nvPr/>
            </p:nvSpPr>
            <p:spPr>
              <a:xfrm>
                <a:off x="5654841" y="3197739"/>
                <a:ext cx="1203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smtClean="0">
                    <a:solidFill>
                      <a:schemeClr val="bg1"/>
                    </a:solidFill>
                  </a:rPr>
                  <a:t>Studente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uppo 20"/>
            <p:cNvGrpSpPr/>
            <p:nvPr/>
          </p:nvGrpSpPr>
          <p:grpSpPr>
            <a:xfrm>
              <a:off x="6857999" y="3308359"/>
              <a:ext cx="400426" cy="258712"/>
              <a:chOff x="6857999" y="3308359"/>
              <a:chExt cx="400426" cy="258712"/>
            </a:xfrm>
          </p:grpSpPr>
          <p:cxnSp>
            <p:nvCxnSpPr>
              <p:cNvPr id="25" name="Connettore 1 17"/>
              <p:cNvCxnSpPr>
                <a:stCxn id="32" idx="2"/>
              </p:cNvCxnSpPr>
              <p:nvPr/>
            </p:nvCxnSpPr>
            <p:spPr>
              <a:xfrm flipV="1">
                <a:off x="6857999" y="3308359"/>
                <a:ext cx="315729" cy="13999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ttore 1 20"/>
              <p:cNvCxnSpPr/>
              <p:nvPr/>
            </p:nvCxnSpPr>
            <p:spPr>
              <a:xfrm flipV="1">
                <a:off x="6883572" y="3448353"/>
                <a:ext cx="374853" cy="11871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6" name="Immagin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840" y="1466576"/>
            <a:ext cx="3372321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1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/>
          <p:cNvGrpSpPr/>
          <p:nvPr/>
        </p:nvGrpSpPr>
        <p:grpSpPr>
          <a:xfrm>
            <a:off x="4250897" y="548680"/>
            <a:ext cx="4435903" cy="4193640"/>
            <a:chOff x="4250897" y="1057308"/>
            <a:chExt cx="4435903" cy="4193640"/>
          </a:xfrm>
        </p:grpSpPr>
        <p:pic>
          <p:nvPicPr>
            <p:cNvPr id="12" name="Immagin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897" y="1057308"/>
              <a:ext cx="4435903" cy="4193640"/>
            </a:xfrm>
            <a:prstGeom prst="rect">
              <a:avLst/>
            </a:prstGeom>
          </p:spPr>
        </p:pic>
        <p:sp>
          <p:nvSpPr>
            <p:cNvPr id="9" name="Rettangolo arrotondato 8"/>
            <p:cNvSpPr/>
            <p:nvPr/>
          </p:nvSpPr>
          <p:spPr>
            <a:xfrm>
              <a:off x="6156290" y="2174715"/>
              <a:ext cx="793820" cy="693336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101</a:t>
            </a:fld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323528" y="476672"/>
            <a:ext cx="3915437" cy="4346800"/>
            <a:chOff x="323528" y="980728"/>
            <a:chExt cx="3915437" cy="4346800"/>
          </a:xfrm>
        </p:grpSpPr>
        <p:pic>
          <p:nvPicPr>
            <p:cNvPr id="2" name="Immagin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980728"/>
              <a:ext cx="3915437" cy="4346800"/>
            </a:xfrm>
            <a:prstGeom prst="rect">
              <a:avLst/>
            </a:prstGeom>
          </p:spPr>
        </p:pic>
        <p:sp>
          <p:nvSpPr>
            <p:cNvPr id="8" name="Rettangolo arrotondato 7"/>
            <p:cNvSpPr/>
            <p:nvPr/>
          </p:nvSpPr>
          <p:spPr>
            <a:xfrm>
              <a:off x="1841152" y="2166340"/>
              <a:ext cx="793820" cy="693336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arrotondato 12"/>
            <p:cNvSpPr/>
            <p:nvPr/>
          </p:nvSpPr>
          <p:spPr>
            <a:xfrm>
              <a:off x="1841153" y="3942893"/>
              <a:ext cx="793820" cy="693336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" name="Freccia bidirezionale orizzontale 4"/>
          <p:cNvSpPr/>
          <p:nvPr/>
        </p:nvSpPr>
        <p:spPr>
          <a:xfrm>
            <a:off x="4009265" y="1556792"/>
            <a:ext cx="1116188" cy="479455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868898" y="0"/>
            <a:ext cx="26109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err="1" smtClean="0">
                <a:solidFill>
                  <a:schemeClr val="bg1"/>
                </a:solidFill>
              </a:rPr>
              <a:t>Shortcut</a:t>
            </a:r>
            <a:r>
              <a:rPr lang="it-IT" sz="2000" dirty="0" smtClean="0">
                <a:solidFill>
                  <a:schemeClr val="bg1"/>
                </a:solidFill>
              </a:rPr>
              <a:t> </a:t>
            </a:r>
            <a:r>
              <a:rPr lang="it-IT" sz="2000" dirty="0" err="1" smtClean="0">
                <a:solidFill>
                  <a:schemeClr val="bg1"/>
                </a:solidFill>
              </a:rPr>
              <a:t>Disjoint</a:t>
            </a:r>
            <a:r>
              <a:rPr lang="it-IT" sz="2000" dirty="0" smtClean="0">
                <a:solidFill>
                  <a:schemeClr val="bg1"/>
                </a:solidFill>
              </a:rPr>
              <a:t> Union</a:t>
            </a:r>
            <a:endParaRPr lang="it-IT" sz="2000" dirty="0">
              <a:solidFill>
                <a:schemeClr val="bg1"/>
              </a:solidFill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2091559" y="4621820"/>
            <a:ext cx="4064731" cy="1595264"/>
            <a:chOff x="2091559" y="4621820"/>
            <a:chExt cx="4064731" cy="1595264"/>
          </a:xfrm>
        </p:grpSpPr>
        <p:grpSp>
          <p:nvGrpSpPr>
            <p:cNvPr id="15" name="Gruppo 14"/>
            <p:cNvGrpSpPr/>
            <p:nvPr/>
          </p:nvGrpSpPr>
          <p:grpSpPr>
            <a:xfrm>
              <a:off x="2091559" y="4621820"/>
              <a:ext cx="4064731" cy="1595264"/>
              <a:chOff x="1931005" y="4118274"/>
              <a:chExt cx="4064731" cy="1595264"/>
            </a:xfrm>
          </p:grpSpPr>
          <p:sp>
            <p:nvSpPr>
              <p:cNvPr id="16" name="Ovale 15"/>
              <p:cNvSpPr/>
              <p:nvPr/>
            </p:nvSpPr>
            <p:spPr>
              <a:xfrm>
                <a:off x="2257925" y="4317874"/>
                <a:ext cx="3737811" cy="139566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cxnSp>
            <p:nvCxnSpPr>
              <p:cNvPr id="17" name="Connettore 1 9"/>
              <p:cNvCxnSpPr/>
              <p:nvPr/>
            </p:nvCxnSpPr>
            <p:spPr>
              <a:xfrm flipV="1">
                <a:off x="3701716" y="4317874"/>
                <a:ext cx="918410" cy="139566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asellaDiTesto 17"/>
              <p:cNvSpPr txBox="1"/>
              <p:nvPr/>
            </p:nvSpPr>
            <p:spPr>
              <a:xfrm>
                <a:off x="3317221" y="4370400"/>
                <a:ext cx="12480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smtClean="0">
                    <a:solidFill>
                      <a:schemeClr val="bg1"/>
                    </a:solidFill>
                  </a:rPr>
                  <a:t>Maschio</a:t>
                </a:r>
              </a:p>
              <a:p>
                <a:endParaRPr lang="it-IT" dirty="0"/>
              </a:p>
            </p:txBody>
          </p:sp>
          <p:sp>
            <p:nvSpPr>
              <p:cNvPr id="19" name="CasellaDiTesto 18"/>
              <p:cNvSpPr txBox="1"/>
              <p:nvPr/>
            </p:nvSpPr>
            <p:spPr>
              <a:xfrm>
                <a:off x="4510387" y="4629634"/>
                <a:ext cx="12480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smtClean="0">
                    <a:solidFill>
                      <a:schemeClr val="bg1"/>
                    </a:solidFill>
                  </a:rPr>
                  <a:t>Femmina</a:t>
                </a:r>
              </a:p>
              <a:p>
                <a:endParaRPr lang="it-IT" dirty="0"/>
              </a:p>
            </p:txBody>
          </p:sp>
          <p:sp>
            <p:nvSpPr>
              <p:cNvPr id="20" name="CasellaDiTesto 19"/>
              <p:cNvSpPr txBox="1"/>
              <p:nvPr/>
            </p:nvSpPr>
            <p:spPr>
              <a:xfrm>
                <a:off x="1931005" y="4118274"/>
                <a:ext cx="1767782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 smtClean="0">
                    <a:solidFill>
                      <a:schemeClr val="tx2">
                        <a:lumMod val="75000"/>
                      </a:schemeClr>
                    </a:solidFill>
                  </a:rPr>
                  <a:t>Persona</a:t>
                </a:r>
              </a:p>
              <a:p>
                <a:endParaRPr lang="it-IT" dirty="0"/>
              </a:p>
            </p:txBody>
          </p:sp>
        </p:grpSp>
        <p:sp>
          <p:nvSpPr>
            <p:cNvPr id="3" name="Ovale 2"/>
            <p:cNvSpPr/>
            <p:nvPr/>
          </p:nvSpPr>
          <p:spPr>
            <a:xfrm>
              <a:off x="2855142" y="5512719"/>
              <a:ext cx="1152128" cy="4898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Padre</a:t>
              </a:r>
              <a:endParaRPr lang="it-IT" dirty="0"/>
            </a:p>
          </p:txBody>
        </p:sp>
        <p:sp>
          <p:nvSpPr>
            <p:cNvPr id="21" name="Ovale 20"/>
            <p:cNvSpPr/>
            <p:nvPr/>
          </p:nvSpPr>
          <p:spPr>
            <a:xfrm>
              <a:off x="4334190" y="5534595"/>
              <a:ext cx="1152128" cy="4898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Madre</a:t>
              </a:r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80920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102</a:t>
            </a:fld>
            <a:endParaRPr lang="it-IT"/>
          </a:p>
        </p:txBody>
      </p:sp>
      <p:sp>
        <p:nvSpPr>
          <p:cNvPr id="8" name="Titolo 1"/>
          <p:cNvSpPr txBox="1">
            <a:spLocks/>
          </p:cNvSpPr>
          <p:nvPr/>
        </p:nvSpPr>
        <p:spPr>
          <a:xfrm>
            <a:off x="834952" y="-7958"/>
            <a:ext cx="8229600" cy="3809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Esempio di attributi</a:t>
            </a: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995487"/>
            <a:ext cx="84201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4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103</a:t>
            </a:fld>
            <a:endParaRPr lang="it-IT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834952" y="-7958"/>
            <a:ext cx="8229600" cy="3809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Espressioni – Ruolo inverso e Ruolo simmetrico</a:t>
            </a: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" y="862012"/>
            <a:ext cx="84486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7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87" y="1695450"/>
            <a:ext cx="6219825" cy="3467100"/>
          </a:xfrm>
          <a:prstGeom prst="rect">
            <a:avLst/>
          </a:prstGeom>
        </p:spPr>
      </p:pic>
      <p:sp>
        <p:nvSpPr>
          <p:cNvPr id="3" name="Titolo 1"/>
          <p:cNvSpPr txBox="1">
            <a:spLocks/>
          </p:cNvSpPr>
          <p:nvPr/>
        </p:nvSpPr>
        <p:spPr>
          <a:xfrm>
            <a:off x="834952" y="-7958"/>
            <a:ext cx="8229600" cy="3809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Espressioni – Ruolo inverso, Ruolo simmetrico e </a:t>
            </a:r>
            <a:r>
              <a:rPr lang="it-IT" sz="2000" dirty="0" err="1" smtClean="0">
                <a:solidFill>
                  <a:schemeClr val="bg1"/>
                </a:solidFill>
              </a:rPr>
              <a:t>Sottoruolo</a:t>
            </a:r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32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105</a:t>
            </a:fld>
            <a:endParaRPr lang="it-IT"/>
          </a:p>
        </p:txBody>
      </p:sp>
      <p:sp>
        <p:nvSpPr>
          <p:cNvPr id="23" name="Titolo 1"/>
          <p:cNvSpPr txBox="1">
            <a:spLocks/>
          </p:cNvSpPr>
          <p:nvPr/>
        </p:nvSpPr>
        <p:spPr>
          <a:xfrm>
            <a:off x="834952" y="-7958"/>
            <a:ext cx="8229600" cy="3809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 err="1">
                <a:solidFill>
                  <a:schemeClr val="bg1"/>
                </a:solidFill>
              </a:rPr>
              <a:t>Enumeration</a:t>
            </a: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903"/>
            <a:ext cx="9144000" cy="5478894"/>
          </a:xfrm>
          <a:prstGeom prst="rect">
            <a:avLst/>
          </a:prstGeom>
        </p:spPr>
      </p:pic>
      <p:cxnSp>
        <p:nvCxnSpPr>
          <p:cNvPr id="3" name="Connettore 2 2"/>
          <p:cNvCxnSpPr/>
          <p:nvPr/>
        </p:nvCxnSpPr>
        <p:spPr>
          <a:xfrm>
            <a:off x="4788024" y="1844824"/>
            <a:ext cx="0" cy="108012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31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egnaposto contenuto 2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44" y="548680"/>
            <a:ext cx="8638711" cy="1407790"/>
          </a:xfrm>
        </p:spPr>
      </p:pic>
      <p:grpSp>
        <p:nvGrpSpPr>
          <p:cNvPr id="38" name="Gruppo 37"/>
          <p:cNvGrpSpPr/>
          <p:nvPr/>
        </p:nvGrpSpPr>
        <p:grpSpPr>
          <a:xfrm>
            <a:off x="5116439" y="3896805"/>
            <a:ext cx="3677181" cy="1757044"/>
            <a:chOff x="4722140" y="2479876"/>
            <a:chExt cx="3677181" cy="1757044"/>
          </a:xfrm>
        </p:grpSpPr>
        <p:grpSp>
          <p:nvGrpSpPr>
            <p:cNvPr id="50" name="Gruppo 49"/>
            <p:cNvGrpSpPr/>
            <p:nvPr/>
          </p:nvGrpSpPr>
          <p:grpSpPr>
            <a:xfrm>
              <a:off x="4722140" y="2479876"/>
              <a:ext cx="3677181" cy="1757044"/>
              <a:chOff x="3200468" y="2890382"/>
              <a:chExt cx="5268361" cy="1154335"/>
            </a:xfrm>
          </p:grpSpPr>
          <p:sp>
            <p:nvSpPr>
              <p:cNvPr id="22" name="Ovale 21"/>
              <p:cNvSpPr/>
              <p:nvPr/>
            </p:nvSpPr>
            <p:spPr>
              <a:xfrm>
                <a:off x="3200468" y="2926303"/>
                <a:ext cx="5268361" cy="111841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3" name="CasellaDiTesto 22"/>
              <p:cNvSpPr txBox="1"/>
              <p:nvPr/>
            </p:nvSpPr>
            <p:spPr>
              <a:xfrm>
                <a:off x="4768930" y="2890382"/>
                <a:ext cx="1883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 smtClean="0"/>
                  <a:t>Persona</a:t>
                </a:r>
                <a:endParaRPr lang="it-IT" b="1" dirty="0"/>
              </a:p>
            </p:txBody>
          </p:sp>
          <p:sp>
            <p:nvSpPr>
              <p:cNvPr id="26" name="Connettore 25"/>
              <p:cNvSpPr/>
              <p:nvPr/>
            </p:nvSpPr>
            <p:spPr>
              <a:xfrm>
                <a:off x="6991538" y="3103825"/>
                <a:ext cx="75219" cy="5027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8" name="CasellaDiTesto 27"/>
              <p:cNvSpPr txBox="1"/>
              <p:nvPr/>
            </p:nvSpPr>
            <p:spPr>
              <a:xfrm>
                <a:off x="6398929" y="2990460"/>
                <a:ext cx="494239" cy="181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b="1" dirty="0" smtClean="0"/>
                  <a:t>P5</a:t>
                </a:r>
                <a:endParaRPr lang="it-IT" b="1" dirty="0"/>
              </a:p>
            </p:txBody>
          </p:sp>
          <p:sp>
            <p:nvSpPr>
              <p:cNvPr id="29" name="CasellaDiTesto 28"/>
              <p:cNvSpPr txBox="1"/>
              <p:nvPr/>
            </p:nvSpPr>
            <p:spPr>
              <a:xfrm>
                <a:off x="6857169" y="3179497"/>
                <a:ext cx="264667" cy="232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it-IT" sz="1400" b="1" dirty="0"/>
              </a:p>
            </p:txBody>
          </p:sp>
        </p:grpSp>
        <p:sp>
          <p:nvSpPr>
            <p:cNvPr id="65" name="Connettore 64"/>
            <p:cNvSpPr/>
            <p:nvPr/>
          </p:nvSpPr>
          <p:spPr>
            <a:xfrm>
              <a:off x="7956376" y="3068960"/>
              <a:ext cx="37974" cy="5027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0" name="CasellaDiTesto 59"/>
            <p:cNvSpPr txBox="1"/>
            <p:nvPr/>
          </p:nvSpPr>
          <p:spPr>
            <a:xfrm>
              <a:off x="7656084" y="2919946"/>
              <a:ext cx="3449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b="1" dirty="0" smtClean="0"/>
                <a:t>P6</a:t>
              </a:r>
              <a:endParaRPr lang="it-IT" b="1" dirty="0"/>
            </a:p>
          </p:txBody>
        </p:sp>
      </p:grp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106</a:t>
            </a:fld>
            <a:endParaRPr lang="it-IT"/>
          </a:p>
        </p:txBody>
      </p:sp>
      <p:grpSp>
        <p:nvGrpSpPr>
          <p:cNvPr id="51" name="Gruppo 50"/>
          <p:cNvGrpSpPr/>
          <p:nvPr/>
        </p:nvGrpSpPr>
        <p:grpSpPr>
          <a:xfrm>
            <a:off x="923540" y="3080068"/>
            <a:ext cx="7008888" cy="2392316"/>
            <a:chOff x="579571" y="3183604"/>
            <a:chExt cx="7008888" cy="2392316"/>
          </a:xfrm>
        </p:grpSpPr>
        <p:sp>
          <p:nvSpPr>
            <p:cNvPr id="7" name="Ovale 6"/>
            <p:cNvSpPr/>
            <p:nvPr/>
          </p:nvSpPr>
          <p:spPr>
            <a:xfrm>
              <a:off x="579571" y="3183604"/>
              <a:ext cx="2426326" cy="177768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 b="1" dirty="0"/>
            </a:p>
          </p:txBody>
        </p:sp>
        <p:sp>
          <p:nvSpPr>
            <p:cNvPr id="8" name="Ovale 7"/>
            <p:cNvSpPr/>
            <p:nvPr/>
          </p:nvSpPr>
          <p:spPr>
            <a:xfrm>
              <a:off x="4786043" y="4408927"/>
              <a:ext cx="2802416" cy="116699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 b="1" dirty="0"/>
            </a:p>
          </p:txBody>
        </p:sp>
        <p:sp>
          <p:nvSpPr>
            <p:cNvPr id="9" name="Connettore 8"/>
            <p:cNvSpPr/>
            <p:nvPr/>
          </p:nvSpPr>
          <p:spPr>
            <a:xfrm>
              <a:off x="1179494" y="4148199"/>
              <a:ext cx="752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0" name="Connettore 9"/>
            <p:cNvSpPr/>
            <p:nvPr/>
          </p:nvSpPr>
          <p:spPr>
            <a:xfrm>
              <a:off x="1854109" y="4071192"/>
              <a:ext cx="752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1" name="Connettore 10"/>
            <p:cNvSpPr/>
            <p:nvPr/>
          </p:nvSpPr>
          <p:spPr>
            <a:xfrm flipV="1">
              <a:off x="7156254" y="5017362"/>
              <a:ext cx="75219" cy="63597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2" name="Connettore 11"/>
            <p:cNvSpPr/>
            <p:nvPr/>
          </p:nvSpPr>
          <p:spPr>
            <a:xfrm>
              <a:off x="1756393" y="471491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3" name="Connettore 12"/>
            <p:cNvSpPr/>
            <p:nvPr/>
          </p:nvSpPr>
          <p:spPr>
            <a:xfrm>
              <a:off x="6003546" y="5322250"/>
              <a:ext cx="752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4" name="Connettore 13"/>
            <p:cNvSpPr/>
            <p:nvPr/>
          </p:nvSpPr>
          <p:spPr>
            <a:xfrm>
              <a:off x="5347884" y="4992423"/>
              <a:ext cx="45719" cy="72824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5" name="CasellaDiTesto 14"/>
            <p:cNvSpPr txBox="1"/>
            <p:nvPr/>
          </p:nvSpPr>
          <p:spPr>
            <a:xfrm>
              <a:off x="5843102" y="5068111"/>
              <a:ext cx="4662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P3</a:t>
              </a:r>
              <a:endParaRPr lang="it-IT" sz="1100" b="1" dirty="0"/>
            </a:p>
          </p:txBody>
        </p:sp>
        <p:sp>
          <p:nvSpPr>
            <p:cNvPr id="16" name="CasellaDiTesto 15"/>
            <p:cNvSpPr txBox="1"/>
            <p:nvPr/>
          </p:nvSpPr>
          <p:spPr>
            <a:xfrm>
              <a:off x="6743317" y="4878863"/>
              <a:ext cx="4662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P2</a:t>
              </a:r>
              <a:endParaRPr lang="it-IT" sz="1100" b="1" dirty="0"/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5087302" y="4822786"/>
              <a:ext cx="4662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P1</a:t>
              </a:r>
              <a:endParaRPr lang="it-IT" sz="1100" b="1" dirty="0"/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860226" y="3861616"/>
              <a:ext cx="46625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/>
                <a:t>M</a:t>
              </a:r>
              <a:r>
                <a:rPr lang="it-IT" sz="1100" b="1" dirty="0" smtClean="0"/>
                <a:t>1</a:t>
              </a:r>
            </a:p>
            <a:p>
              <a:endParaRPr lang="it-IT" sz="1100" b="1" dirty="0"/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1670609" y="3819055"/>
              <a:ext cx="4662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M2</a:t>
              </a:r>
              <a:endParaRPr lang="it-IT" sz="1100" b="1" dirty="0"/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1792734" y="4469732"/>
              <a:ext cx="4662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/>
                <a:t>M</a:t>
              </a:r>
              <a:r>
                <a:rPr lang="it-IT" sz="1100" b="1" dirty="0" smtClean="0"/>
                <a:t>3</a:t>
              </a:r>
              <a:endParaRPr lang="it-IT" sz="1100" b="1" dirty="0"/>
            </a:p>
          </p:txBody>
        </p:sp>
        <p:sp>
          <p:nvSpPr>
            <p:cNvPr id="30" name="CasellaDiTesto 29"/>
            <p:cNvSpPr txBox="1"/>
            <p:nvPr/>
          </p:nvSpPr>
          <p:spPr>
            <a:xfrm>
              <a:off x="5672449" y="4509531"/>
              <a:ext cx="709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err="1" smtClean="0"/>
                <a:t>Range</a:t>
              </a:r>
              <a:endParaRPr lang="it-IT" sz="1600" b="1" dirty="0"/>
            </a:p>
          </p:txBody>
        </p:sp>
        <p:cxnSp>
          <p:nvCxnSpPr>
            <p:cNvPr id="31" name="Connettore 7 30"/>
            <p:cNvCxnSpPr>
              <a:endCxn id="13" idx="5"/>
            </p:cNvCxnSpPr>
            <p:nvPr/>
          </p:nvCxnSpPr>
          <p:spPr>
            <a:xfrm>
              <a:off x="1254713" y="4193918"/>
              <a:ext cx="4813036" cy="1167356"/>
            </a:xfrm>
            <a:prstGeom prst="curvedConnector4">
              <a:avLst>
                <a:gd name="adj1" fmla="val 49333"/>
                <a:gd name="adj2" fmla="val 43313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7 31"/>
            <p:cNvCxnSpPr>
              <a:endCxn id="16" idx="3"/>
            </p:cNvCxnSpPr>
            <p:nvPr/>
          </p:nvCxnSpPr>
          <p:spPr>
            <a:xfrm>
              <a:off x="1891718" y="4092448"/>
              <a:ext cx="5317853" cy="917220"/>
            </a:xfrm>
            <a:prstGeom prst="curvedConnector3">
              <a:avLst>
                <a:gd name="adj1" fmla="val 104299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7 32"/>
            <p:cNvCxnSpPr>
              <a:endCxn id="17" idx="2"/>
            </p:cNvCxnSpPr>
            <p:nvPr/>
          </p:nvCxnSpPr>
          <p:spPr>
            <a:xfrm>
              <a:off x="1792734" y="4733487"/>
              <a:ext cx="3527695" cy="350909"/>
            </a:xfrm>
            <a:prstGeom prst="curvedConnector4">
              <a:avLst>
                <a:gd name="adj1" fmla="val 46696"/>
                <a:gd name="adj2" fmla="val 165145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asellaDiTesto 33"/>
            <p:cNvSpPr txBox="1"/>
            <p:nvPr/>
          </p:nvSpPr>
          <p:spPr>
            <a:xfrm>
              <a:off x="6473689" y="5195385"/>
              <a:ext cx="4662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P4</a:t>
              </a:r>
              <a:endParaRPr lang="it-IT" sz="1100" b="1" dirty="0"/>
            </a:p>
          </p:txBody>
        </p:sp>
        <p:sp>
          <p:nvSpPr>
            <p:cNvPr id="35" name="Connettore 34"/>
            <p:cNvSpPr/>
            <p:nvPr/>
          </p:nvSpPr>
          <p:spPr>
            <a:xfrm flipV="1">
              <a:off x="6863180" y="5263546"/>
              <a:ext cx="75219" cy="63597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39" name="CasellaDiTesto 38"/>
            <p:cNvSpPr txBox="1"/>
            <p:nvPr/>
          </p:nvSpPr>
          <p:spPr>
            <a:xfrm>
              <a:off x="1194091" y="3336072"/>
              <a:ext cx="8531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smtClean="0"/>
                <a:t>Domain</a:t>
              </a:r>
              <a:endParaRPr lang="it-IT" sz="1600" b="1" dirty="0"/>
            </a:p>
          </p:txBody>
        </p:sp>
        <p:cxnSp>
          <p:nvCxnSpPr>
            <p:cNvPr id="43" name="Connettore 7 42"/>
            <p:cNvCxnSpPr>
              <a:stCxn id="12" idx="5"/>
              <a:endCxn id="35" idx="7"/>
            </p:cNvCxnSpPr>
            <p:nvPr/>
          </p:nvCxnSpPr>
          <p:spPr>
            <a:xfrm rot="16200000" flipH="1">
              <a:off x="4079455" y="2469901"/>
              <a:ext cx="563890" cy="5131966"/>
            </a:xfrm>
            <a:prstGeom prst="curvedConnector3">
              <a:avLst>
                <a:gd name="adj1" fmla="val 14219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itolo 1"/>
          <p:cNvSpPr txBox="1">
            <a:spLocks/>
          </p:cNvSpPr>
          <p:nvPr/>
        </p:nvSpPr>
        <p:spPr>
          <a:xfrm>
            <a:off x="834952" y="-7958"/>
            <a:ext cx="8229600" cy="3809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Espressioni - Esempi</a:t>
            </a:r>
            <a:endParaRPr lang="it-IT" sz="2000" dirty="0">
              <a:solidFill>
                <a:schemeClr val="bg1"/>
              </a:solidFill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3965847" y="1556792"/>
            <a:ext cx="606153" cy="3812056"/>
            <a:chOff x="3965847" y="1556792"/>
            <a:chExt cx="606153" cy="3812056"/>
          </a:xfrm>
        </p:grpSpPr>
        <p:cxnSp>
          <p:nvCxnSpPr>
            <p:cNvPr id="5" name="Connettore 2 4"/>
            <p:cNvCxnSpPr/>
            <p:nvPr/>
          </p:nvCxnSpPr>
          <p:spPr>
            <a:xfrm flipH="1">
              <a:off x="3965847" y="1556792"/>
              <a:ext cx="462137" cy="24357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2 20"/>
            <p:cNvCxnSpPr/>
            <p:nvPr/>
          </p:nvCxnSpPr>
          <p:spPr>
            <a:xfrm flipH="1">
              <a:off x="4355976" y="1556792"/>
              <a:ext cx="72008" cy="29479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2 36"/>
            <p:cNvCxnSpPr/>
            <p:nvPr/>
          </p:nvCxnSpPr>
          <p:spPr>
            <a:xfrm>
              <a:off x="4427984" y="1556792"/>
              <a:ext cx="144016" cy="36350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2 39"/>
            <p:cNvCxnSpPr/>
            <p:nvPr/>
          </p:nvCxnSpPr>
          <p:spPr>
            <a:xfrm flipH="1">
              <a:off x="3965847" y="1556792"/>
              <a:ext cx="462137" cy="38120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uppo 35"/>
          <p:cNvGrpSpPr/>
          <p:nvPr/>
        </p:nvGrpSpPr>
        <p:grpSpPr>
          <a:xfrm>
            <a:off x="899592" y="3030743"/>
            <a:ext cx="2426326" cy="1838417"/>
            <a:chOff x="595192" y="2385466"/>
            <a:chExt cx="2426326" cy="1838417"/>
          </a:xfrm>
        </p:grpSpPr>
        <p:grpSp>
          <p:nvGrpSpPr>
            <p:cNvPr id="6" name="Gruppo 5"/>
            <p:cNvGrpSpPr/>
            <p:nvPr/>
          </p:nvGrpSpPr>
          <p:grpSpPr>
            <a:xfrm>
              <a:off x="595192" y="2446201"/>
              <a:ext cx="2426326" cy="1777682"/>
              <a:chOff x="945562" y="1471474"/>
              <a:chExt cx="2426326" cy="1777682"/>
            </a:xfrm>
          </p:grpSpPr>
          <p:sp>
            <p:nvSpPr>
              <p:cNvPr id="69" name="Ovale 68"/>
              <p:cNvSpPr/>
              <p:nvPr/>
            </p:nvSpPr>
            <p:spPr>
              <a:xfrm>
                <a:off x="945562" y="1471474"/>
                <a:ext cx="2426326" cy="177768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b="1" dirty="0"/>
              </a:p>
            </p:txBody>
          </p:sp>
          <p:sp>
            <p:nvSpPr>
              <p:cNvPr id="71" name="CasellaDiTesto 70"/>
              <p:cNvSpPr txBox="1"/>
              <p:nvPr/>
            </p:nvSpPr>
            <p:spPr>
              <a:xfrm>
                <a:off x="1342101" y="2158057"/>
                <a:ext cx="4662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b="1" dirty="0"/>
                  <a:t>M</a:t>
                </a:r>
                <a:r>
                  <a:rPr lang="it-IT" sz="1200" b="1" dirty="0" smtClean="0"/>
                  <a:t>1</a:t>
                </a:r>
              </a:p>
              <a:p>
                <a:endParaRPr lang="it-IT" sz="1200" b="1" dirty="0"/>
              </a:p>
            </p:txBody>
          </p:sp>
          <p:sp>
            <p:nvSpPr>
              <p:cNvPr id="72" name="CasellaDiTesto 71"/>
              <p:cNvSpPr txBox="1"/>
              <p:nvPr/>
            </p:nvSpPr>
            <p:spPr>
              <a:xfrm>
                <a:off x="2152484" y="2115496"/>
                <a:ext cx="466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b="1" dirty="0" smtClean="0"/>
                  <a:t>M2</a:t>
                </a:r>
                <a:endParaRPr lang="it-IT" sz="1200" b="1" dirty="0"/>
              </a:p>
            </p:txBody>
          </p:sp>
          <p:sp>
            <p:nvSpPr>
              <p:cNvPr id="73" name="CasellaDiTesto 72"/>
              <p:cNvSpPr txBox="1"/>
              <p:nvPr/>
            </p:nvSpPr>
            <p:spPr>
              <a:xfrm>
                <a:off x="2274609" y="2766173"/>
                <a:ext cx="466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b="1" dirty="0"/>
                  <a:t>M</a:t>
                </a:r>
                <a:r>
                  <a:rPr lang="it-IT" sz="1200" b="1" dirty="0" smtClean="0"/>
                  <a:t>3</a:t>
                </a:r>
                <a:endParaRPr lang="it-IT" sz="1200" b="1" dirty="0"/>
              </a:p>
            </p:txBody>
          </p:sp>
          <p:sp>
            <p:nvSpPr>
              <p:cNvPr id="74" name="Connettore 73"/>
              <p:cNvSpPr/>
              <p:nvPr/>
            </p:nvSpPr>
            <p:spPr>
              <a:xfrm>
                <a:off x="1473270" y="246848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5" name="Connettore 74"/>
              <p:cNvSpPr/>
              <p:nvPr/>
            </p:nvSpPr>
            <p:spPr>
              <a:xfrm>
                <a:off x="2274609" y="23877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6" name="Connettore 75"/>
              <p:cNvSpPr/>
              <p:nvPr/>
            </p:nvSpPr>
            <p:spPr>
              <a:xfrm>
                <a:off x="2284758" y="29677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70" name="CasellaDiTesto 69"/>
            <p:cNvSpPr txBox="1"/>
            <p:nvPr/>
          </p:nvSpPr>
          <p:spPr>
            <a:xfrm>
              <a:off x="1144730" y="2385466"/>
              <a:ext cx="10005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b="1" dirty="0" smtClean="0"/>
                <a:t>Dominio</a:t>
              </a:r>
            </a:p>
            <a:p>
              <a:pPr algn="ctr"/>
              <a:r>
                <a:rPr lang="it-IT" b="1" dirty="0" smtClean="0"/>
                <a:t>Madre</a:t>
              </a:r>
              <a:endParaRPr lang="it-IT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9636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o 60"/>
          <p:cNvGrpSpPr/>
          <p:nvPr/>
        </p:nvGrpSpPr>
        <p:grpSpPr>
          <a:xfrm>
            <a:off x="279752" y="3796562"/>
            <a:ext cx="2426326" cy="1777682"/>
            <a:chOff x="654215" y="4904159"/>
            <a:chExt cx="2426326" cy="1777682"/>
          </a:xfrm>
        </p:grpSpPr>
        <p:sp>
          <p:nvSpPr>
            <p:cNvPr id="11" name="Ovale 10"/>
            <p:cNvSpPr/>
            <p:nvPr/>
          </p:nvSpPr>
          <p:spPr>
            <a:xfrm>
              <a:off x="654215" y="4904159"/>
              <a:ext cx="2426326" cy="177768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 b="1" dirty="0"/>
            </a:p>
          </p:txBody>
        </p:sp>
        <p:sp>
          <p:nvSpPr>
            <p:cNvPr id="16" name="Connettore 15"/>
            <p:cNvSpPr/>
            <p:nvPr/>
          </p:nvSpPr>
          <p:spPr>
            <a:xfrm>
              <a:off x="1155453" y="5589240"/>
              <a:ext cx="752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Connettore 16"/>
            <p:cNvSpPr/>
            <p:nvPr/>
          </p:nvSpPr>
          <p:spPr>
            <a:xfrm>
              <a:off x="1743728" y="6244426"/>
              <a:ext cx="752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32" name="CasellaDiTesto 31"/>
            <p:cNvSpPr txBox="1"/>
            <p:nvPr/>
          </p:nvSpPr>
          <p:spPr>
            <a:xfrm>
              <a:off x="960505" y="5388961"/>
              <a:ext cx="38989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smtClean="0"/>
                <a:t>P1</a:t>
              </a:r>
            </a:p>
            <a:p>
              <a:endParaRPr lang="it-IT" sz="1100" b="1" dirty="0"/>
            </a:p>
          </p:txBody>
        </p:sp>
        <p:sp>
          <p:nvSpPr>
            <p:cNvPr id="39" name="CasellaDiTesto 38"/>
            <p:cNvSpPr txBox="1"/>
            <p:nvPr/>
          </p:nvSpPr>
          <p:spPr>
            <a:xfrm>
              <a:off x="1309666" y="5078796"/>
              <a:ext cx="8681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smtClean="0"/>
                <a:t>Persona</a:t>
              </a:r>
              <a:endParaRPr lang="it-IT" sz="1600" b="1" dirty="0"/>
            </a:p>
          </p:txBody>
        </p:sp>
        <p:sp>
          <p:nvSpPr>
            <p:cNvPr id="64" name="CasellaDiTesto 63"/>
            <p:cNvSpPr txBox="1"/>
            <p:nvPr/>
          </p:nvSpPr>
          <p:spPr>
            <a:xfrm>
              <a:off x="1510601" y="6021288"/>
              <a:ext cx="466254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smtClean="0"/>
                <a:t>P2</a:t>
              </a:r>
            </a:p>
            <a:p>
              <a:endParaRPr lang="it-IT" sz="1100" b="1" dirty="0"/>
            </a:p>
          </p:txBody>
        </p:sp>
        <p:sp>
          <p:nvSpPr>
            <p:cNvPr id="67" name="Connettore 66"/>
            <p:cNvSpPr/>
            <p:nvPr/>
          </p:nvSpPr>
          <p:spPr>
            <a:xfrm>
              <a:off x="2318675" y="5685858"/>
              <a:ext cx="752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69" name="CasellaDiTesto 68"/>
            <p:cNvSpPr txBox="1"/>
            <p:nvPr/>
          </p:nvSpPr>
          <p:spPr>
            <a:xfrm>
              <a:off x="2123728" y="5462720"/>
              <a:ext cx="389895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smtClean="0"/>
                <a:t>P3</a:t>
              </a:r>
            </a:p>
            <a:p>
              <a:endParaRPr lang="it-IT" sz="1100" b="1" dirty="0"/>
            </a:p>
          </p:txBody>
        </p:sp>
      </p:grpSp>
      <p:grpSp>
        <p:nvGrpSpPr>
          <p:cNvPr id="35" name="Gruppo 34"/>
          <p:cNvGrpSpPr/>
          <p:nvPr/>
        </p:nvGrpSpPr>
        <p:grpSpPr>
          <a:xfrm>
            <a:off x="5099898" y="3952508"/>
            <a:ext cx="2802416" cy="1510212"/>
            <a:chOff x="4786043" y="4065709"/>
            <a:chExt cx="2802416" cy="1510212"/>
          </a:xfrm>
        </p:grpSpPr>
        <p:sp>
          <p:nvSpPr>
            <p:cNvPr id="13" name="Ovale 12"/>
            <p:cNvSpPr/>
            <p:nvPr/>
          </p:nvSpPr>
          <p:spPr>
            <a:xfrm>
              <a:off x="4786043" y="4065709"/>
              <a:ext cx="2802416" cy="151021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b="1" dirty="0"/>
            </a:p>
          </p:txBody>
        </p:sp>
        <p:sp>
          <p:nvSpPr>
            <p:cNvPr id="18" name="Connettore 17"/>
            <p:cNvSpPr/>
            <p:nvPr/>
          </p:nvSpPr>
          <p:spPr>
            <a:xfrm flipV="1">
              <a:off x="6550344" y="5017360"/>
              <a:ext cx="156472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Connettore 19"/>
            <p:cNvSpPr/>
            <p:nvPr/>
          </p:nvSpPr>
          <p:spPr>
            <a:xfrm>
              <a:off x="6003546" y="5322250"/>
              <a:ext cx="752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Connettore 20"/>
            <p:cNvSpPr/>
            <p:nvPr/>
          </p:nvSpPr>
          <p:spPr>
            <a:xfrm>
              <a:off x="5347884" y="4992423"/>
              <a:ext cx="45719" cy="72824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CasellaDiTesto 28"/>
            <p:cNvSpPr txBox="1"/>
            <p:nvPr/>
          </p:nvSpPr>
          <p:spPr>
            <a:xfrm>
              <a:off x="5843102" y="5068111"/>
              <a:ext cx="466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smtClean="0"/>
                <a:t>C3</a:t>
              </a:r>
              <a:endParaRPr lang="it-IT" sz="1200" b="1" dirty="0"/>
            </a:p>
          </p:txBody>
        </p:sp>
        <p:sp>
          <p:nvSpPr>
            <p:cNvPr id="30" name="CasellaDiTesto 29"/>
            <p:cNvSpPr txBox="1"/>
            <p:nvPr/>
          </p:nvSpPr>
          <p:spPr>
            <a:xfrm>
              <a:off x="6181521" y="4869532"/>
              <a:ext cx="466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smtClean="0"/>
                <a:t>C2</a:t>
              </a:r>
              <a:endParaRPr lang="it-IT" sz="1200" b="1" dirty="0"/>
            </a:p>
          </p:txBody>
        </p:sp>
        <p:sp>
          <p:nvSpPr>
            <p:cNvPr id="31" name="CasellaDiTesto 30"/>
            <p:cNvSpPr txBox="1"/>
            <p:nvPr/>
          </p:nvSpPr>
          <p:spPr>
            <a:xfrm>
              <a:off x="5087302" y="4822786"/>
              <a:ext cx="466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smtClean="0"/>
                <a:t>C1</a:t>
              </a:r>
              <a:endParaRPr lang="it-IT" sz="1200" b="1" dirty="0"/>
            </a:p>
          </p:txBody>
        </p:sp>
        <p:sp>
          <p:nvSpPr>
            <p:cNvPr id="57" name="CasellaDiTesto 56"/>
            <p:cNvSpPr txBox="1"/>
            <p:nvPr/>
          </p:nvSpPr>
          <p:spPr>
            <a:xfrm>
              <a:off x="5950148" y="4138615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/>
                <a:t>Città</a:t>
              </a:r>
              <a:endParaRPr lang="it-IT" b="1" dirty="0"/>
            </a:p>
          </p:txBody>
        </p:sp>
        <p:sp>
          <p:nvSpPr>
            <p:cNvPr id="36" name="CasellaDiTesto 35"/>
            <p:cNvSpPr txBox="1"/>
            <p:nvPr/>
          </p:nvSpPr>
          <p:spPr>
            <a:xfrm>
              <a:off x="6900976" y="4832826"/>
              <a:ext cx="466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 smtClean="0"/>
                <a:t>C4</a:t>
              </a:r>
              <a:endParaRPr lang="it-IT" sz="1200" b="1" dirty="0"/>
            </a:p>
          </p:txBody>
        </p:sp>
        <p:sp>
          <p:nvSpPr>
            <p:cNvPr id="37" name="Connettore 36"/>
            <p:cNvSpPr/>
            <p:nvPr/>
          </p:nvSpPr>
          <p:spPr>
            <a:xfrm flipV="1">
              <a:off x="7213997" y="5099785"/>
              <a:ext cx="75219" cy="63597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107</a:t>
            </a:fld>
            <a:endParaRPr lang="it-IT"/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it-IT" sz="3600" dirty="0">
              <a:solidFill>
                <a:srgbClr val="C00000"/>
              </a:solidFill>
            </a:endParaRPr>
          </a:p>
        </p:txBody>
      </p:sp>
      <p:grpSp>
        <p:nvGrpSpPr>
          <p:cNvPr id="76" name="Gruppo 75"/>
          <p:cNvGrpSpPr/>
          <p:nvPr/>
        </p:nvGrpSpPr>
        <p:grpSpPr>
          <a:xfrm>
            <a:off x="1074052" y="4440575"/>
            <a:ext cx="5887578" cy="807498"/>
            <a:chOff x="1074052" y="4440575"/>
            <a:chExt cx="5887578" cy="807498"/>
          </a:xfrm>
        </p:grpSpPr>
        <p:cxnSp>
          <p:nvCxnSpPr>
            <p:cNvPr id="58" name="Connettore 7 57"/>
            <p:cNvCxnSpPr>
              <a:endCxn id="20" idx="5"/>
            </p:cNvCxnSpPr>
            <p:nvPr/>
          </p:nvCxnSpPr>
          <p:spPr>
            <a:xfrm>
              <a:off x="1074052" y="4440575"/>
              <a:ext cx="5307552" cy="807498"/>
            </a:xfrm>
            <a:prstGeom prst="curvedConnector4">
              <a:avLst>
                <a:gd name="adj1" fmla="val 20920"/>
                <a:gd name="adj2" fmla="val 12831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7 65"/>
            <p:cNvCxnSpPr/>
            <p:nvPr/>
          </p:nvCxnSpPr>
          <p:spPr>
            <a:xfrm flipV="1">
              <a:off x="1591030" y="4878863"/>
              <a:ext cx="4910076" cy="216898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7 67"/>
            <p:cNvCxnSpPr>
              <a:endCxn id="30" idx="3"/>
            </p:cNvCxnSpPr>
            <p:nvPr/>
          </p:nvCxnSpPr>
          <p:spPr>
            <a:xfrm>
              <a:off x="2117546" y="4541678"/>
              <a:ext cx="4844084" cy="353153"/>
            </a:xfrm>
            <a:prstGeom prst="curvedConnector3">
              <a:avLst>
                <a:gd name="adj1" fmla="val 104719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64" y="1124744"/>
            <a:ext cx="6524625" cy="1209675"/>
          </a:xfrm>
          <a:prstGeom prst="rect">
            <a:avLst/>
          </a:prstGeom>
        </p:spPr>
      </p:pic>
      <p:grpSp>
        <p:nvGrpSpPr>
          <p:cNvPr id="9" name="Gruppo 8"/>
          <p:cNvGrpSpPr/>
          <p:nvPr/>
        </p:nvGrpSpPr>
        <p:grpSpPr>
          <a:xfrm>
            <a:off x="3940133" y="2060848"/>
            <a:ext cx="631867" cy="3308000"/>
            <a:chOff x="3940133" y="2060848"/>
            <a:chExt cx="631867" cy="3308000"/>
          </a:xfrm>
        </p:grpSpPr>
        <p:cxnSp>
          <p:nvCxnSpPr>
            <p:cNvPr id="44" name="Connettore 2 43"/>
            <p:cNvCxnSpPr/>
            <p:nvPr/>
          </p:nvCxnSpPr>
          <p:spPr>
            <a:xfrm flipH="1">
              <a:off x="3940133" y="2060848"/>
              <a:ext cx="451848" cy="20560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2 45"/>
            <p:cNvCxnSpPr/>
            <p:nvPr/>
          </p:nvCxnSpPr>
          <p:spPr>
            <a:xfrm>
              <a:off x="4427984" y="2060848"/>
              <a:ext cx="144016" cy="29004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2 46"/>
            <p:cNvCxnSpPr/>
            <p:nvPr/>
          </p:nvCxnSpPr>
          <p:spPr>
            <a:xfrm flipH="1">
              <a:off x="3965848" y="2060848"/>
              <a:ext cx="462136" cy="33080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po 2"/>
          <p:cNvGrpSpPr/>
          <p:nvPr/>
        </p:nvGrpSpPr>
        <p:grpSpPr>
          <a:xfrm>
            <a:off x="267887" y="3757426"/>
            <a:ext cx="6919882" cy="1855953"/>
            <a:chOff x="279752" y="3757426"/>
            <a:chExt cx="6919882" cy="1855953"/>
          </a:xfrm>
        </p:grpSpPr>
        <p:grpSp>
          <p:nvGrpSpPr>
            <p:cNvPr id="59" name="Gruppo 58"/>
            <p:cNvGrpSpPr/>
            <p:nvPr/>
          </p:nvGrpSpPr>
          <p:grpSpPr>
            <a:xfrm>
              <a:off x="5314055" y="4404288"/>
              <a:ext cx="1885579" cy="1058432"/>
              <a:chOff x="5802645" y="2476752"/>
              <a:chExt cx="1885579" cy="1058432"/>
            </a:xfrm>
          </p:grpSpPr>
          <p:sp>
            <p:nvSpPr>
              <p:cNvPr id="4" name="Ovale 3"/>
              <p:cNvSpPr/>
              <p:nvPr/>
            </p:nvSpPr>
            <p:spPr>
              <a:xfrm>
                <a:off x="5802645" y="2476752"/>
                <a:ext cx="1885579" cy="105843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  <a:alpha val="18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" name="CasellaDiTesto 5"/>
              <p:cNvSpPr txBox="1"/>
              <p:nvPr/>
            </p:nvSpPr>
            <p:spPr>
              <a:xfrm>
                <a:off x="6337580" y="2647879"/>
                <a:ext cx="773673" cy="3693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  <a:alpha val="18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it-IT" b="1" dirty="0" err="1" smtClean="0"/>
                  <a:t>Range</a:t>
                </a:r>
                <a:endParaRPr lang="it-IT" b="1" dirty="0"/>
              </a:p>
            </p:txBody>
          </p:sp>
        </p:grpSp>
        <p:grpSp>
          <p:nvGrpSpPr>
            <p:cNvPr id="87" name="Gruppo 86"/>
            <p:cNvGrpSpPr/>
            <p:nvPr/>
          </p:nvGrpSpPr>
          <p:grpSpPr>
            <a:xfrm>
              <a:off x="279752" y="3757426"/>
              <a:ext cx="2426326" cy="1855953"/>
              <a:chOff x="504752" y="1892190"/>
              <a:chExt cx="2426326" cy="1855953"/>
            </a:xfrm>
          </p:grpSpPr>
          <p:sp>
            <p:nvSpPr>
              <p:cNvPr id="79" name="Ovale 78"/>
              <p:cNvSpPr/>
              <p:nvPr/>
            </p:nvSpPr>
            <p:spPr>
              <a:xfrm>
                <a:off x="504752" y="1970461"/>
                <a:ext cx="2426326" cy="1777682"/>
              </a:xfrm>
              <a:prstGeom prst="ellipse">
                <a:avLst/>
              </a:prstGeom>
              <a:noFill/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600" b="1" dirty="0"/>
              </a:p>
            </p:txBody>
          </p:sp>
          <p:sp>
            <p:nvSpPr>
              <p:cNvPr id="83" name="CasellaDiTesto 82"/>
              <p:cNvSpPr txBox="1"/>
              <p:nvPr/>
            </p:nvSpPr>
            <p:spPr>
              <a:xfrm>
                <a:off x="1160203" y="1892190"/>
                <a:ext cx="9124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b="1" dirty="0"/>
                  <a:t>D</a:t>
                </a:r>
                <a:r>
                  <a:rPr lang="it-IT" sz="1600" b="1" dirty="0" smtClean="0"/>
                  <a:t>ominio</a:t>
                </a:r>
                <a:endParaRPr lang="it-IT" sz="1600" b="1" dirty="0"/>
              </a:p>
            </p:txBody>
          </p:sp>
        </p:grpSp>
      </p:grpSp>
      <p:sp>
        <p:nvSpPr>
          <p:cNvPr id="41" name="Titolo 1"/>
          <p:cNvSpPr txBox="1">
            <a:spLocks/>
          </p:cNvSpPr>
          <p:nvPr/>
        </p:nvSpPr>
        <p:spPr>
          <a:xfrm>
            <a:off x="834952" y="-7958"/>
            <a:ext cx="8229600" cy="3809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Espressioni - </a:t>
            </a:r>
            <a:r>
              <a:rPr lang="it-IT" sz="2000" dirty="0">
                <a:solidFill>
                  <a:schemeClr val="bg1"/>
                </a:solidFill>
              </a:rPr>
              <a:t>Ruolo Funzionale</a:t>
            </a:r>
          </a:p>
        </p:txBody>
      </p:sp>
    </p:spTree>
    <p:extLst>
      <p:ext uri="{BB962C8B-B14F-4D97-AF65-F5344CB8AC3E}">
        <p14:creationId xmlns:p14="http://schemas.microsoft.com/office/powerpoint/2010/main" val="242214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egnaposto contenuto 2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08" y="764704"/>
            <a:ext cx="6276975" cy="981075"/>
          </a:xfrm>
        </p:spPr>
      </p:pic>
      <p:grpSp>
        <p:nvGrpSpPr>
          <p:cNvPr id="38" name="Gruppo 37"/>
          <p:cNvGrpSpPr/>
          <p:nvPr/>
        </p:nvGrpSpPr>
        <p:grpSpPr>
          <a:xfrm>
            <a:off x="5116439" y="3896805"/>
            <a:ext cx="3677181" cy="1757044"/>
            <a:chOff x="4722140" y="2479876"/>
            <a:chExt cx="3677181" cy="1757044"/>
          </a:xfrm>
        </p:grpSpPr>
        <p:grpSp>
          <p:nvGrpSpPr>
            <p:cNvPr id="50" name="Gruppo 49"/>
            <p:cNvGrpSpPr/>
            <p:nvPr/>
          </p:nvGrpSpPr>
          <p:grpSpPr>
            <a:xfrm>
              <a:off x="4722140" y="2479876"/>
              <a:ext cx="3677181" cy="1757044"/>
              <a:chOff x="3200468" y="2890382"/>
              <a:chExt cx="5268361" cy="1154335"/>
            </a:xfrm>
          </p:grpSpPr>
          <p:sp>
            <p:nvSpPr>
              <p:cNvPr id="22" name="Ovale 21"/>
              <p:cNvSpPr/>
              <p:nvPr/>
            </p:nvSpPr>
            <p:spPr>
              <a:xfrm>
                <a:off x="3200468" y="2926303"/>
                <a:ext cx="5268361" cy="1118414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23" name="CasellaDiTesto 22"/>
              <p:cNvSpPr txBox="1"/>
              <p:nvPr/>
            </p:nvSpPr>
            <p:spPr>
              <a:xfrm>
                <a:off x="4768930" y="2890382"/>
                <a:ext cx="18833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 smtClean="0"/>
                  <a:t>Persona</a:t>
                </a:r>
                <a:endParaRPr lang="it-IT" b="1" dirty="0"/>
              </a:p>
            </p:txBody>
          </p:sp>
          <p:sp>
            <p:nvSpPr>
              <p:cNvPr id="26" name="Connettore 25"/>
              <p:cNvSpPr/>
              <p:nvPr/>
            </p:nvSpPr>
            <p:spPr>
              <a:xfrm>
                <a:off x="6991538" y="3103825"/>
                <a:ext cx="75219" cy="50270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8" name="CasellaDiTesto 27"/>
              <p:cNvSpPr txBox="1"/>
              <p:nvPr/>
            </p:nvSpPr>
            <p:spPr>
              <a:xfrm>
                <a:off x="6398929" y="2990460"/>
                <a:ext cx="494239" cy="181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200" b="1" dirty="0" smtClean="0"/>
                  <a:t>P5</a:t>
                </a:r>
                <a:endParaRPr lang="it-IT" b="1" dirty="0"/>
              </a:p>
            </p:txBody>
          </p:sp>
          <p:sp>
            <p:nvSpPr>
              <p:cNvPr id="29" name="CasellaDiTesto 28"/>
              <p:cNvSpPr txBox="1"/>
              <p:nvPr/>
            </p:nvSpPr>
            <p:spPr>
              <a:xfrm>
                <a:off x="6857169" y="3179497"/>
                <a:ext cx="264667" cy="232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it-IT" sz="1400" b="1" dirty="0"/>
              </a:p>
            </p:txBody>
          </p:sp>
        </p:grpSp>
        <p:sp>
          <p:nvSpPr>
            <p:cNvPr id="65" name="Connettore 64"/>
            <p:cNvSpPr/>
            <p:nvPr/>
          </p:nvSpPr>
          <p:spPr>
            <a:xfrm>
              <a:off x="7956376" y="3068960"/>
              <a:ext cx="37974" cy="50270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0" name="CasellaDiTesto 59"/>
            <p:cNvSpPr txBox="1"/>
            <p:nvPr/>
          </p:nvSpPr>
          <p:spPr>
            <a:xfrm>
              <a:off x="7656084" y="2919946"/>
              <a:ext cx="3449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b="1" dirty="0" smtClean="0"/>
                <a:t>P6</a:t>
              </a:r>
              <a:endParaRPr lang="it-IT" b="1" dirty="0"/>
            </a:p>
          </p:txBody>
        </p:sp>
      </p:grp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108</a:t>
            </a:fld>
            <a:endParaRPr lang="it-IT"/>
          </a:p>
        </p:txBody>
      </p:sp>
      <p:grpSp>
        <p:nvGrpSpPr>
          <p:cNvPr id="51" name="Gruppo 50"/>
          <p:cNvGrpSpPr/>
          <p:nvPr/>
        </p:nvGrpSpPr>
        <p:grpSpPr>
          <a:xfrm>
            <a:off x="923540" y="3080068"/>
            <a:ext cx="7008888" cy="2392316"/>
            <a:chOff x="579571" y="3183604"/>
            <a:chExt cx="7008888" cy="2392316"/>
          </a:xfrm>
        </p:grpSpPr>
        <p:sp>
          <p:nvSpPr>
            <p:cNvPr id="7" name="Ovale 6"/>
            <p:cNvSpPr/>
            <p:nvPr/>
          </p:nvSpPr>
          <p:spPr>
            <a:xfrm>
              <a:off x="579571" y="3183604"/>
              <a:ext cx="2426326" cy="1777682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 b="1" dirty="0"/>
            </a:p>
          </p:txBody>
        </p:sp>
        <p:sp>
          <p:nvSpPr>
            <p:cNvPr id="8" name="Ovale 7"/>
            <p:cNvSpPr/>
            <p:nvPr/>
          </p:nvSpPr>
          <p:spPr>
            <a:xfrm>
              <a:off x="4786043" y="4408927"/>
              <a:ext cx="2802416" cy="116699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 b="1" dirty="0"/>
            </a:p>
          </p:txBody>
        </p:sp>
        <p:sp>
          <p:nvSpPr>
            <p:cNvPr id="9" name="Connettore 8"/>
            <p:cNvSpPr/>
            <p:nvPr/>
          </p:nvSpPr>
          <p:spPr>
            <a:xfrm>
              <a:off x="1179494" y="4148199"/>
              <a:ext cx="752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0" name="Connettore 9"/>
            <p:cNvSpPr/>
            <p:nvPr/>
          </p:nvSpPr>
          <p:spPr>
            <a:xfrm>
              <a:off x="1854109" y="4071192"/>
              <a:ext cx="752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1" name="Connettore 10"/>
            <p:cNvSpPr/>
            <p:nvPr/>
          </p:nvSpPr>
          <p:spPr>
            <a:xfrm flipV="1">
              <a:off x="7156254" y="5017362"/>
              <a:ext cx="75219" cy="63597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2" name="Connettore 11"/>
            <p:cNvSpPr/>
            <p:nvPr/>
          </p:nvSpPr>
          <p:spPr>
            <a:xfrm>
              <a:off x="1756393" y="4714915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3" name="Connettore 12"/>
            <p:cNvSpPr/>
            <p:nvPr/>
          </p:nvSpPr>
          <p:spPr>
            <a:xfrm>
              <a:off x="6003546" y="5322250"/>
              <a:ext cx="752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4" name="Connettore 13"/>
            <p:cNvSpPr/>
            <p:nvPr/>
          </p:nvSpPr>
          <p:spPr>
            <a:xfrm>
              <a:off x="5347884" y="4992423"/>
              <a:ext cx="45719" cy="72824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15" name="CasellaDiTesto 14"/>
            <p:cNvSpPr txBox="1"/>
            <p:nvPr/>
          </p:nvSpPr>
          <p:spPr>
            <a:xfrm>
              <a:off x="5843102" y="5068111"/>
              <a:ext cx="4662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P3</a:t>
              </a:r>
              <a:endParaRPr lang="it-IT" sz="1100" b="1" dirty="0"/>
            </a:p>
          </p:txBody>
        </p:sp>
        <p:sp>
          <p:nvSpPr>
            <p:cNvPr id="16" name="CasellaDiTesto 15"/>
            <p:cNvSpPr txBox="1"/>
            <p:nvPr/>
          </p:nvSpPr>
          <p:spPr>
            <a:xfrm>
              <a:off x="6743317" y="4878863"/>
              <a:ext cx="4662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P2</a:t>
              </a:r>
              <a:endParaRPr lang="it-IT" sz="1100" b="1" dirty="0"/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5087302" y="4822786"/>
              <a:ext cx="4662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P1</a:t>
              </a:r>
              <a:endParaRPr lang="it-IT" sz="1100" b="1" dirty="0"/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860226" y="3861616"/>
              <a:ext cx="46625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/>
                <a:t>M</a:t>
              </a:r>
              <a:r>
                <a:rPr lang="it-IT" sz="1100" b="1" dirty="0" smtClean="0"/>
                <a:t>1</a:t>
              </a:r>
            </a:p>
            <a:p>
              <a:endParaRPr lang="it-IT" sz="1100" b="1" dirty="0"/>
            </a:p>
          </p:txBody>
        </p:sp>
        <p:sp>
          <p:nvSpPr>
            <p:cNvPr id="19" name="CasellaDiTesto 18"/>
            <p:cNvSpPr txBox="1"/>
            <p:nvPr/>
          </p:nvSpPr>
          <p:spPr>
            <a:xfrm>
              <a:off x="1670609" y="3819055"/>
              <a:ext cx="4662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M2</a:t>
              </a:r>
              <a:endParaRPr lang="it-IT" sz="1100" b="1" dirty="0"/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1792734" y="4469732"/>
              <a:ext cx="4662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/>
                <a:t>M</a:t>
              </a:r>
              <a:r>
                <a:rPr lang="it-IT" sz="1100" b="1" dirty="0" smtClean="0"/>
                <a:t>3</a:t>
              </a:r>
              <a:endParaRPr lang="it-IT" sz="1100" b="1" dirty="0"/>
            </a:p>
          </p:txBody>
        </p:sp>
        <p:sp>
          <p:nvSpPr>
            <p:cNvPr id="30" name="CasellaDiTesto 29"/>
            <p:cNvSpPr txBox="1"/>
            <p:nvPr/>
          </p:nvSpPr>
          <p:spPr>
            <a:xfrm>
              <a:off x="5672449" y="4509531"/>
              <a:ext cx="709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err="1" smtClean="0"/>
                <a:t>Range</a:t>
              </a:r>
              <a:endParaRPr lang="it-IT" sz="1600" b="1" dirty="0"/>
            </a:p>
          </p:txBody>
        </p:sp>
        <p:cxnSp>
          <p:nvCxnSpPr>
            <p:cNvPr id="31" name="Connettore 7 30"/>
            <p:cNvCxnSpPr>
              <a:endCxn id="13" idx="5"/>
            </p:cNvCxnSpPr>
            <p:nvPr/>
          </p:nvCxnSpPr>
          <p:spPr>
            <a:xfrm>
              <a:off x="1254713" y="4193918"/>
              <a:ext cx="4813036" cy="1167356"/>
            </a:xfrm>
            <a:prstGeom prst="curvedConnector4">
              <a:avLst>
                <a:gd name="adj1" fmla="val 49333"/>
                <a:gd name="adj2" fmla="val 43313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7 31"/>
            <p:cNvCxnSpPr>
              <a:endCxn id="16" idx="3"/>
            </p:cNvCxnSpPr>
            <p:nvPr/>
          </p:nvCxnSpPr>
          <p:spPr>
            <a:xfrm>
              <a:off x="1891718" y="4092448"/>
              <a:ext cx="5317853" cy="917220"/>
            </a:xfrm>
            <a:prstGeom prst="curvedConnector3">
              <a:avLst>
                <a:gd name="adj1" fmla="val 104299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7 32"/>
            <p:cNvCxnSpPr>
              <a:endCxn id="17" idx="2"/>
            </p:cNvCxnSpPr>
            <p:nvPr/>
          </p:nvCxnSpPr>
          <p:spPr>
            <a:xfrm>
              <a:off x="1792734" y="4733487"/>
              <a:ext cx="3527695" cy="350909"/>
            </a:xfrm>
            <a:prstGeom prst="curvedConnector4">
              <a:avLst>
                <a:gd name="adj1" fmla="val 46696"/>
                <a:gd name="adj2" fmla="val 165145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asellaDiTesto 33"/>
            <p:cNvSpPr txBox="1"/>
            <p:nvPr/>
          </p:nvSpPr>
          <p:spPr>
            <a:xfrm>
              <a:off x="6473689" y="5195385"/>
              <a:ext cx="4662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 smtClean="0"/>
                <a:t>P4</a:t>
              </a:r>
              <a:endParaRPr lang="it-IT" sz="1100" b="1" dirty="0"/>
            </a:p>
          </p:txBody>
        </p:sp>
        <p:sp>
          <p:nvSpPr>
            <p:cNvPr id="35" name="Connettore 34"/>
            <p:cNvSpPr/>
            <p:nvPr/>
          </p:nvSpPr>
          <p:spPr>
            <a:xfrm flipV="1">
              <a:off x="6863180" y="5263546"/>
              <a:ext cx="75219" cy="63597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600"/>
            </a:p>
          </p:txBody>
        </p:sp>
        <p:sp>
          <p:nvSpPr>
            <p:cNvPr id="39" name="CasellaDiTesto 38"/>
            <p:cNvSpPr txBox="1"/>
            <p:nvPr/>
          </p:nvSpPr>
          <p:spPr>
            <a:xfrm>
              <a:off x="1194091" y="3336072"/>
              <a:ext cx="8531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 smtClean="0"/>
                <a:t>Domain</a:t>
              </a:r>
              <a:endParaRPr lang="it-IT" sz="1600" b="1" dirty="0"/>
            </a:p>
          </p:txBody>
        </p:sp>
        <p:cxnSp>
          <p:nvCxnSpPr>
            <p:cNvPr id="43" name="Connettore 7 42"/>
            <p:cNvCxnSpPr>
              <a:stCxn id="12" idx="5"/>
              <a:endCxn id="35" idx="7"/>
            </p:cNvCxnSpPr>
            <p:nvPr/>
          </p:nvCxnSpPr>
          <p:spPr>
            <a:xfrm rot="16200000" flipH="1">
              <a:off x="4079455" y="2469901"/>
              <a:ext cx="563890" cy="5131966"/>
            </a:xfrm>
            <a:prstGeom prst="curvedConnector3">
              <a:avLst>
                <a:gd name="adj1" fmla="val 14219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itolo 1"/>
          <p:cNvSpPr txBox="1">
            <a:spLocks/>
          </p:cNvSpPr>
          <p:nvPr/>
        </p:nvSpPr>
        <p:spPr>
          <a:xfrm>
            <a:off x="834952" y="-7958"/>
            <a:ext cx="8229600" cy="3809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Espressioni – Torniamo al ruolo </a:t>
            </a:r>
            <a:r>
              <a:rPr lang="it-IT" sz="2000" dirty="0" err="1" smtClean="0">
                <a:solidFill>
                  <a:schemeClr val="bg1"/>
                </a:solidFill>
              </a:rPr>
              <a:t>haFiglio</a:t>
            </a:r>
            <a:r>
              <a:rPr lang="it-IT" sz="2000" dirty="0" smtClean="0">
                <a:solidFill>
                  <a:schemeClr val="bg1"/>
                </a:solidFill>
              </a:rPr>
              <a:t>…</a:t>
            </a:r>
            <a:endParaRPr lang="it-IT" sz="2000" dirty="0">
              <a:solidFill>
                <a:schemeClr val="bg1"/>
              </a:solidFill>
            </a:endParaRPr>
          </a:p>
        </p:txBody>
      </p:sp>
      <p:grpSp>
        <p:nvGrpSpPr>
          <p:cNvPr id="2" name="Gruppo 1"/>
          <p:cNvGrpSpPr/>
          <p:nvPr/>
        </p:nvGrpSpPr>
        <p:grpSpPr>
          <a:xfrm>
            <a:off x="3965847" y="1556792"/>
            <a:ext cx="606153" cy="3812056"/>
            <a:chOff x="3965847" y="1556792"/>
            <a:chExt cx="606153" cy="3812056"/>
          </a:xfrm>
        </p:grpSpPr>
        <p:cxnSp>
          <p:nvCxnSpPr>
            <p:cNvPr id="5" name="Connettore 2 4"/>
            <p:cNvCxnSpPr/>
            <p:nvPr/>
          </p:nvCxnSpPr>
          <p:spPr>
            <a:xfrm flipH="1">
              <a:off x="3965847" y="1556792"/>
              <a:ext cx="462137" cy="24357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2 20"/>
            <p:cNvCxnSpPr/>
            <p:nvPr/>
          </p:nvCxnSpPr>
          <p:spPr>
            <a:xfrm flipH="1">
              <a:off x="4355976" y="1556792"/>
              <a:ext cx="72008" cy="294790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2 36"/>
            <p:cNvCxnSpPr/>
            <p:nvPr/>
          </p:nvCxnSpPr>
          <p:spPr>
            <a:xfrm>
              <a:off x="4427984" y="1556792"/>
              <a:ext cx="144016" cy="363501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2 39"/>
            <p:cNvCxnSpPr/>
            <p:nvPr/>
          </p:nvCxnSpPr>
          <p:spPr>
            <a:xfrm flipH="1">
              <a:off x="3965847" y="1556792"/>
              <a:ext cx="462137" cy="38120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uppo 35"/>
          <p:cNvGrpSpPr/>
          <p:nvPr/>
        </p:nvGrpSpPr>
        <p:grpSpPr>
          <a:xfrm>
            <a:off x="899592" y="3091478"/>
            <a:ext cx="2426326" cy="1777682"/>
            <a:chOff x="595192" y="2446201"/>
            <a:chExt cx="2426326" cy="1777682"/>
          </a:xfrm>
        </p:grpSpPr>
        <p:grpSp>
          <p:nvGrpSpPr>
            <p:cNvPr id="6" name="Gruppo 5"/>
            <p:cNvGrpSpPr/>
            <p:nvPr/>
          </p:nvGrpSpPr>
          <p:grpSpPr>
            <a:xfrm>
              <a:off x="595192" y="2446201"/>
              <a:ext cx="2426326" cy="1777682"/>
              <a:chOff x="945562" y="1471474"/>
              <a:chExt cx="2426326" cy="1777682"/>
            </a:xfrm>
          </p:grpSpPr>
          <p:sp>
            <p:nvSpPr>
              <p:cNvPr id="69" name="Ovale 68"/>
              <p:cNvSpPr/>
              <p:nvPr/>
            </p:nvSpPr>
            <p:spPr>
              <a:xfrm>
                <a:off x="945562" y="1471474"/>
                <a:ext cx="2426326" cy="1777682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b="1" dirty="0"/>
              </a:p>
            </p:txBody>
          </p:sp>
          <p:sp>
            <p:nvSpPr>
              <p:cNvPr id="71" name="CasellaDiTesto 70"/>
              <p:cNvSpPr txBox="1"/>
              <p:nvPr/>
            </p:nvSpPr>
            <p:spPr>
              <a:xfrm>
                <a:off x="1342101" y="2158057"/>
                <a:ext cx="4662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b="1" dirty="0"/>
                  <a:t>M</a:t>
                </a:r>
                <a:r>
                  <a:rPr lang="it-IT" sz="1200" b="1" dirty="0" smtClean="0"/>
                  <a:t>1</a:t>
                </a:r>
              </a:p>
              <a:p>
                <a:endParaRPr lang="it-IT" sz="1200" b="1" dirty="0"/>
              </a:p>
            </p:txBody>
          </p:sp>
          <p:sp>
            <p:nvSpPr>
              <p:cNvPr id="72" name="CasellaDiTesto 71"/>
              <p:cNvSpPr txBox="1"/>
              <p:nvPr/>
            </p:nvSpPr>
            <p:spPr>
              <a:xfrm>
                <a:off x="2152484" y="2115496"/>
                <a:ext cx="466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b="1" dirty="0" smtClean="0"/>
                  <a:t>M2</a:t>
                </a:r>
                <a:endParaRPr lang="it-IT" sz="1200" b="1" dirty="0"/>
              </a:p>
            </p:txBody>
          </p:sp>
          <p:sp>
            <p:nvSpPr>
              <p:cNvPr id="73" name="CasellaDiTesto 72"/>
              <p:cNvSpPr txBox="1"/>
              <p:nvPr/>
            </p:nvSpPr>
            <p:spPr>
              <a:xfrm>
                <a:off x="2274609" y="2766173"/>
                <a:ext cx="46625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b="1" dirty="0"/>
                  <a:t>M</a:t>
                </a:r>
                <a:r>
                  <a:rPr lang="it-IT" sz="1200" b="1" dirty="0" smtClean="0"/>
                  <a:t>3</a:t>
                </a:r>
                <a:endParaRPr lang="it-IT" sz="1200" b="1" dirty="0"/>
              </a:p>
            </p:txBody>
          </p:sp>
          <p:sp>
            <p:nvSpPr>
              <p:cNvPr id="74" name="Connettore 73"/>
              <p:cNvSpPr/>
              <p:nvPr/>
            </p:nvSpPr>
            <p:spPr>
              <a:xfrm>
                <a:off x="1473270" y="2468484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5" name="Connettore 74"/>
              <p:cNvSpPr/>
              <p:nvPr/>
            </p:nvSpPr>
            <p:spPr>
              <a:xfrm>
                <a:off x="2274609" y="2387725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6" name="Connettore 75"/>
              <p:cNvSpPr/>
              <p:nvPr/>
            </p:nvSpPr>
            <p:spPr>
              <a:xfrm>
                <a:off x="2284758" y="2967768"/>
                <a:ext cx="45719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70" name="CasellaDiTesto 69"/>
            <p:cNvSpPr txBox="1"/>
            <p:nvPr/>
          </p:nvSpPr>
          <p:spPr>
            <a:xfrm>
              <a:off x="1384379" y="2582492"/>
              <a:ext cx="818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b="1" dirty="0" smtClean="0"/>
                <a:t>Madre</a:t>
              </a:r>
              <a:endParaRPr lang="it-IT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5538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109</a:t>
            </a:fld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2135528" y="457235"/>
            <a:ext cx="4857750" cy="4981575"/>
            <a:chOff x="2250200" y="1196752"/>
            <a:chExt cx="4857750" cy="4981575"/>
          </a:xfrm>
        </p:grpSpPr>
        <p:pic>
          <p:nvPicPr>
            <p:cNvPr id="5" name="Immagin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0200" y="1196752"/>
              <a:ext cx="4857750" cy="4981575"/>
            </a:xfrm>
            <a:prstGeom prst="rect">
              <a:avLst/>
            </a:prstGeom>
          </p:spPr>
        </p:pic>
        <p:sp>
          <p:nvSpPr>
            <p:cNvPr id="4" name="Ovale 3"/>
            <p:cNvSpPr/>
            <p:nvPr/>
          </p:nvSpPr>
          <p:spPr>
            <a:xfrm>
              <a:off x="2773940" y="1312308"/>
              <a:ext cx="648072" cy="549505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" name="Ovale 6"/>
            <p:cNvSpPr/>
            <p:nvPr/>
          </p:nvSpPr>
          <p:spPr>
            <a:xfrm>
              <a:off x="5870284" y="1312308"/>
              <a:ext cx="648072" cy="537692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14" name="Gruppo 113"/>
          <p:cNvGrpSpPr/>
          <p:nvPr/>
        </p:nvGrpSpPr>
        <p:grpSpPr>
          <a:xfrm>
            <a:off x="4254486" y="2852936"/>
            <a:ext cx="1584176" cy="3024336"/>
            <a:chOff x="4455117" y="2983450"/>
            <a:chExt cx="1584176" cy="3024336"/>
          </a:xfrm>
        </p:grpSpPr>
        <p:cxnSp>
          <p:nvCxnSpPr>
            <p:cNvPr id="41" name="Connettore 2 40"/>
            <p:cNvCxnSpPr/>
            <p:nvPr/>
          </p:nvCxnSpPr>
          <p:spPr>
            <a:xfrm flipH="1">
              <a:off x="4455117" y="2983450"/>
              <a:ext cx="1584176" cy="210156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2 41"/>
            <p:cNvCxnSpPr/>
            <p:nvPr/>
          </p:nvCxnSpPr>
          <p:spPr>
            <a:xfrm flipH="1">
              <a:off x="5319213" y="2983450"/>
              <a:ext cx="720080" cy="30243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2 42"/>
            <p:cNvCxnSpPr/>
            <p:nvPr/>
          </p:nvCxnSpPr>
          <p:spPr>
            <a:xfrm flipH="1">
              <a:off x="4839195" y="2983450"/>
              <a:ext cx="1200098" cy="289382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2 43"/>
            <p:cNvCxnSpPr/>
            <p:nvPr/>
          </p:nvCxnSpPr>
          <p:spPr>
            <a:xfrm flipH="1">
              <a:off x="4527125" y="2983450"/>
              <a:ext cx="1512168" cy="24098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uppo 117"/>
          <p:cNvGrpSpPr/>
          <p:nvPr/>
        </p:nvGrpSpPr>
        <p:grpSpPr>
          <a:xfrm>
            <a:off x="467544" y="4239244"/>
            <a:ext cx="8064896" cy="1777682"/>
            <a:chOff x="127274" y="3978797"/>
            <a:chExt cx="7921222" cy="1777682"/>
          </a:xfrm>
        </p:grpSpPr>
        <p:grpSp>
          <p:nvGrpSpPr>
            <p:cNvPr id="117" name="Gruppo 116"/>
            <p:cNvGrpSpPr/>
            <p:nvPr/>
          </p:nvGrpSpPr>
          <p:grpSpPr>
            <a:xfrm>
              <a:off x="127274" y="3978797"/>
              <a:ext cx="7921222" cy="1777682"/>
              <a:chOff x="127274" y="3978797"/>
              <a:chExt cx="7921222" cy="1777682"/>
            </a:xfrm>
          </p:grpSpPr>
          <p:grpSp>
            <p:nvGrpSpPr>
              <p:cNvPr id="89" name="Gruppo 88"/>
              <p:cNvGrpSpPr/>
              <p:nvPr/>
            </p:nvGrpSpPr>
            <p:grpSpPr>
              <a:xfrm>
                <a:off x="127274" y="3978797"/>
                <a:ext cx="7921222" cy="1777682"/>
                <a:chOff x="94509" y="4252696"/>
                <a:chExt cx="7921222" cy="1777682"/>
              </a:xfrm>
            </p:grpSpPr>
            <p:grpSp>
              <p:nvGrpSpPr>
                <p:cNvPr id="57" name="Gruppo 56"/>
                <p:cNvGrpSpPr/>
                <p:nvPr/>
              </p:nvGrpSpPr>
              <p:grpSpPr>
                <a:xfrm>
                  <a:off x="5589405" y="4252696"/>
                  <a:ext cx="2426326" cy="1777682"/>
                  <a:chOff x="6072494" y="3530122"/>
                  <a:chExt cx="2426326" cy="1777682"/>
                </a:xfrm>
              </p:grpSpPr>
              <p:grpSp>
                <p:nvGrpSpPr>
                  <p:cNvPr id="45" name="Gruppo 44"/>
                  <p:cNvGrpSpPr/>
                  <p:nvPr/>
                </p:nvGrpSpPr>
                <p:grpSpPr>
                  <a:xfrm>
                    <a:off x="6072494" y="3530122"/>
                    <a:ext cx="2426326" cy="1777682"/>
                    <a:chOff x="595192" y="2446201"/>
                    <a:chExt cx="2426326" cy="1777682"/>
                  </a:xfrm>
                </p:grpSpPr>
                <p:grpSp>
                  <p:nvGrpSpPr>
                    <p:cNvPr id="46" name="Gruppo 45"/>
                    <p:cNvGrpSpPr/>
                    <p:nvPr/>
                  </p:nvGrpSpPr>
                  <p:grpSpPr>
                    <a:xfrm>
                      <a:off x="595192" y="2446201"/>
                      <a:ext cx="2426326" cy="1777682"/>
                      <a:chOff x="945562" y="1471474"/>
                      <a:chExt cx="2426326" cy="1777682"/>
                    </a:xfrm>
                  </p:grpSpPr>
                  <p:sp>
                    <p:nvSpPr>
                      <p:cNvPr id="48" name="Ovale 47"/>
                      <p:cNvSpPr/>
                      <p:nvPr/>
                    </p:nvSpPr>
                    <p:spPr>
                      <a:xfrm>
                        <a:off x="945562" y="1471474"/>
                        <a:ext cx="2426326" cy="1777682"/>
                      </a:xfrm>
                      <a:prstGeom prst="ellipse">
                        <a:avLst/>
                      </a:prstGeom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ln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 b="1" dirty="0"/>
                      </a:p>
                    </p:txBody>
                  </p:sp>
                  <p:sp>
                    <p:nvSpPr>
                      <p:cNvPr id="49" name="CasellaDiTesto 48"/>
                      <p:cNvSpPr txBox="1"/>
                      <p:nvPr/>
                    </p:nvSpPr>
                    <p:spPr>
                      <a:xfrm>
                        <a:off x="1342101" y="2158057"/>
                        <a:ext cx="466254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it-IT" sz="1200" b="1" dirty="0"/>
                          <a:t>F</a:t>
                        </a:r>
                        <a:r>
                          <a:rPr lang="it-IT" sz="1200" b="1" dirty="0" smtClean="0"/>
                          <a:t>1</a:t>
                        </a:r>
                      </a:p>
                      <a:p>
                        <a:endParaRPr lang="it-IT" sz="1200" b="1" dirty="0"/>
                      </a:p>
                    </p:txBody>
                  </p:sp>
                  <p:sp>
                    <p:nvSpPr>
                      <p:cNvPr id="50" name="CasellaDiTesto 49"/>
                      <p:cNvSpPr txBox="1"/>
                      <p:nvPr/>
                    </p:nvSpPr>
                    <p:spPr>
                      <a:xfrm>
                        <a:off x="2152484" y="2115496"/>
                        <a:ext cx="46625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it-IT" sz="1200" b="1" dirty="0"/>
                          <a:t>F</a:t>
                        </a:r>
                        <a:r>
                          <a:rPr lang="it-IT" sz="1200" b="1" dirty="0" smtClean="0"/>
                          <a:t>2</a:t>
                        </a:r>
                        <a:endParaRPr lang="it-IT" sz="1200" b="1" dirty="0"/>
                      </a:p>
                    </p:txBody>
                  </p:sp>
                  <p:sp>
                    <p:nvSpPr>
                      <p:cNvPr id="51" name="CasellaDiTesto 50"/>
                      <p:cNvSpPr txBox="1"/>
                      <p:nvPr/>
                    </p:nvSpPr>
                    <p:spPr>
                      <a:xfrm>
                        <a:off x="2274609" y="2766173"/>
                        <a:ext cx="46625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it-IT" sz="1200" b="1" dirty="0"/>
                          <a:t>F</a:t>
                        </a:r>
                        <a:r>
                          <a:rPr lang="it-IT" sz="1200" b="1" dirty="0" smtClean="0"/>
                          <a:t>3</a:t>
                        </a:r>
                        <a:endParaRPr lang="it-IT" sz="1200" b="1" dirty="0"/>
                      </a:p>
                    </p:txBody>
                  </p:sp>
                  <p:sp>
                    <p:nvSpPr>
                      <p:cNvPr id="52" name="Connettore 51"/>
                      <p:cNvSpPr/>
                      <p:nvPr/>
                    </p:nvSpPr>
                    <p:spPr>
                      <a:xfrm>
                        <a:off x="1473270" y="2468484"/>
                        <a:ext cx="45719" cy="45719"/>
                      </a:xfrm>
                      <a:prstGeom prst="flowChartConnector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53" name="Connettore 52"/>
                      <p:cNvSpPr/>
                      <p:nvPr/>
                    </p:nvSpPr>
                    <p:spPr>
                      <a:xfrm>
                        <a:off x="2274609" y="2387725"/>
                        <a:ext cx="45719" cy="45719"/>
                      </a:xfrm>
                      <a:prstGeom prst="flowChartConnector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  <p:sp>
                    <p:nvSpPr>
                      <p:cNvPr id="54" name="Connettore 53"/>
                      <p:cNvSpPr/>
                      <p:nvPr/>
                    </p:nvSpPr>
                    <p:spPr>
                      <a:xfrm>
                        <a:off x="2284758" y="2967768"/>
                        <a:ext cx="45719" cy="45719"/>
                      </a:xfrm>
                      <a:prstGeom prst="flowChartConnector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/>
                      </a:p>
                    </p:txBody>
                  </p:sp>
                </p:grpSp>
                <p:sp>
                  <p:nvSpPr>
                    <p:cNvPr id="47" name="CasellaDiTesto 46"/>
                    <p:cNvSpPr txBox="1"/>
                    <p:nvPr/>
                  </p:nvSpPr>
                  <p:spPr>
                    <a:xfrm>
                      <a:off x="1384379" y="2582492"/>
                      <a:ext cx="10709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it-IT" b="1" dirty="0" smtClean="0"/>
                        <a:t>Femmina</a:t>
                      </a:r>
                      <a:endParaRPr lang="it-IT" b="1" dirty="0"/>
                    </a:p>
                  </p:txBody>
                </p:sp>
              </p:grpSp>
              <p:sp>
                <p:nvSpPr>
                  <p:cNvPr id="55" name="CasellaDiTesto 54"/>
                  <p:cNvSpPr txBox="1"/>
                  <p:nvPr/>
                </p:nvSpPr>
                <p:spPr>
                  <a:xfrm>
                    <a:off x="7867795" y="4065467"/>
                    <a:ext cx="466254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it-IT" sz="1200" b="1" dirty="0" smtClean="0"/>
                      <a:t>F4</a:t>
                    </a:r>
                  </a:p>
                  <a:p>
                    <a:endParaRPr lang="it-IT" sz="1200" b="1" dirty="0"/>
                  </a:p>
                </p:txBody>
              </p:sp>
              <p:sp>
                <p:nvSpPr>
                  <p:cNvPr id="56" name="Connettore 55"/>
                  <p:cNvSpPr/>
                  <p:nvPr/>
                </p:nvSpPr>
                <p:spPr>
                  <a:xfrm>
                    <a:off x="7998964" y="4375894"/>
                    <a:ext cx="45719" cy="45719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69" name="Gruppo 68"/>
                <p:cNvGrpSpPr/>
                <p:nvPr/>
              </p:nvGrpSpPr>
              <p:grpSpPr>
                <a:xfrm>
                  <a:off x="94509" y="4264194"/>
                  <a:ext cx="3677181" cy="1757044"/>
                  <a:chOff x="79700" y="4135833"/>
                  <a:chExt cx="3677181" cy="1757044"/>
                </a:xfrm>
              </p:grpSpPr>
              <p:grpSp>
                <p:nvGrpSpPr>
                  <p:cNvPr id="8" name="Gruppo 7"/>
                  <p:cNvGrpSpPr/>
                  <p:nvPr/>
                </p:nvGrpSpPr>
                <p:grpSpPr>
                  <a:xfrm>
                    <a:off x="79700" y="4135833"/>
                    <a:ext cx="3677181" cy="1757044"/>
                    <a:chOff x="4722140" y="2479876"/>
                    <a:chExt cx="3677181" cy="1757044"/>
                  </a:xfrm>
                </p:grpSpPr>
                <p:grpSp>
                  <p:nvGrpSpPr>
                    <p:cNvPr id="9" name="Gruppo 8"/>
                    <p:cNvGrpSpPr/>
                    <p:nvPr/>
                  </p:nvGrpSpPr>
                  <p:grpSpPr>
                    <a:xfrm>
                      <a:off x="4722140" y="2479876"/>
                      <a:ext cx="3677181" cy="1757044"/>
                      <a:chOff x="3200468" y="2890382"/>
                      <a:chExt cx="5268361" cy="1154335"/>
                    </a:xfrm>
                  </p:grpSpPr>
                  <p:sp>
                    <p:nvSpPr>
                      <p:cNvPr id="12" name="Ovale 11"/>
                      <p:cNvSpPr/>
                      <p:nvPr/>
                    </p:nvSpPr>
                    <p:spPr>
                      <a:xfrm>
                        <a:off x="3200468" y="2926303"/>
                        <a:ext cx="5268361" cy="1118414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 dirty="0"/>
                      </a:p>
                    </p:txBody>
                  </p:sp>
                  <p:sp>
                    <p:nvSpPr>
                      <p:cNvPr id="13" name="CasellaDiTesto 12"/>
                      <p:cNvSpPr txBox="1"/>
                      <p:nvPr/>
                    </p:nvSpPr>
                    <p:spPr>
                      <a:xfrm>
                        <a:off x="4768930" y="2890382"/>
                        <a:ext cx="1883307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it-IT" b="1" dirty="0" smtClean="0"/>
                          <a:t>Persona</a:t>
                        </a:r>
                        <a:endParaRPr lang="it-IT" b="1" dirty="0"/>
                      </a:p>
                    </p:txBody>
                  </p:sp>
                  <p:sp>
                    <p:nvSpPr>
                      <p:cNvPr id="15" name="CasellaDiTesto 14"/>
                      <p:cNvSpPr txBox="1"/>
                      <p:nvPr/>
                    </p:nvSpPr>
                    <p:spPr>
                      <a:xfrm>
                        <a:off x="6398929" y="2990460"/>
                        <a:ext cx="494239" cy="18198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it-IT" sz="1200" b="1" dirty="0" smtClean="0"/>
                          <a:t>P5</a:t>
                        </a:r>
                        <a:endParaRPr lang="it-IT" b="1" dirty="0"/>
                      </a:p>
                    </p:txBody>
                  </p:sp>
                  <p:sp>
                    <p:nvSpPr>
                      <p:cNvPr id="16" name="CasellaDiTesto 15"/>
                      <p:cNvSpPr txBox="1"/>
                      <p:nvPr/>
                    </p:nvSpPr>
                    <p:spPr>
                      <a:xfrm>
                        <a:off x="6857169" y="3179497"/>
                        <a:ext cx="264667" cy="2321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lang="it-IT" sz="1400" b="1" dirty="0"/>
                      </a:p>
                    </p:txBody>
                  </p:sp>
                </p:grpSp>
                <p:sp>
                  <p:nvSpPr>
                    <p:cNvPr id="10" name="Connettore 9"/>
                    <p:cNvSpPr/>
                    <p:nvPr/>
                  </p:nvSpPr>
                  <p:spPr>
                    <a:xfrm>
                      <a:off x="7956376" y="3068960"/>
                      <a:ext cx="37974" cy="50270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1" name="CasellaDiTesto 10"/>
                    <p:cNvSpPr txBox="1"/>
                    <p:nvPr/>
                  </p:nvSpPr>
                  <p:spPr>
                    <a:xfrm>
                      <a:off x="7656084" y="2919946"/>
                      <a:ext cx="344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it-IT" sz="1200" b="1" dirty="0" smtClean="0"/>
                        <a:t>P6</a:t>
                      </a:r>
                      <a:endParaRPr lang="it-IT" b="1" dirty="0"/>
                    </a:p>
                  </p:txBody>
                </p:sp>
              </p:grpSp>
              <p:sp>
                <p:nvSpPr>
                  <p:cNvPr id="60" name="CasellaDiTesto 59"/>
                  <p:cNvSpPr txBox="1"/>
                  <p:nvPr/>
                </p:nvSpPr>
                <p:spPr>
                  <a:xfrm>
                    <a:off x="662469" y="4929198"/>
                    <a:ext cx="34496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1200" b="1" dirty="0" smtClean="0"/>
                      <a:t>P1</a:t>
                    </a:r>
                    <a:endParaRPr lang="it-IT" b="1" dirty="0"/>
                  </a:p>
                </p:txBody>
              </p:sp>
              <p:sp>
                <p:nvSpPr>
                  <p:cNvPr id="61" name="CasellaDiTesto 60"/>
                  <p:cNvSpPr txBox="1"/>
                  <p:nvPr/>
                </p:nvSpPr>
                <p:spPr>
                  <a:xfrm>
                    <a:off x="1603620" y="5239670"/>
                    <a:ext cx="34496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1200" b="1" dirty="0" smtClean="0"/>
                      <a:t>P2</a:t>
                    </a:r>
                    <a:endParaRPr lang="it-IT" b="1" dirty="0"/>
                  </a:p>
                </p:txBody>
              </p:sp>
              <p:sp>
                <p:nvSpPr>
                  <p:cNvPr id="62" name="CasellaDiTesto 61"/>
                  <p:cNvSpPr txBox="1"/>
                  <p:nvPr/>
                </p:nvSpPr>
                <p:spPr>
                  <a:xfrm>
                    <a:off x="1400619" y="4748736"/>
                    <a:ext cx="34496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1200" b="1" dirty="0" smtClean="0"/>
                      <a:t>P3</a:t>
                    </a:r>
                    <a:endParaRPr lang="it-IT" b="1" dirty="0"/>
                  </a:p>
                </p:txBody>
              </p:sp>
              <p:sp>
                <p:nvSpPr>
                  <p:cNvPr id="63" name="CasellaDiTesto 62"/>
                  <p:cNvSpPr txBox="1"/>
                  <p:nvPr/>
                </p:nvSpPr>
                <p:spPr>
                  <a:xfrm>
                    <a:off x="2531484" y="5041693"/>
                    <a:ext cx="34496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1200" b="1" dirty="0" smtClean="0"/>
                      <a:t>P4</a:t>
                    </a:r>
                    <a:endParaRPr lang="it-IT" b="1" dirty="0"/>
                  </a:p>
                </p:txBody>
              </p:sp>
              <p:sp>
                <p:nvSpPr>
                  <p:cNvPr id="64" name="Connettore 63"/>
                  <p:cNvSpPr/>
                  <p:nvPr/>
                </p:nvSpPr>
                <p:spPr>
                  <a:xfrm>
                    <a:off x="2771800" y="5255489"/>
                    <a:ext cx="45719" cy="45719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65" name="Connettore 64"/>
                  <p:cNvSpPr/>
                  <p:nvPr/>
                </p:nvSpPr>
                <p:spPr>
                  <a:xfrm>
                    <a:off x="2555776" y="4463401"/>
                    <a:ext cx="45719" cy="45719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66" name="Connettore 65"/>
                  <p:cNvSpPr/>
                  <p:nvPr/>
                </p:nvSpPr>
                <p:spPr>
                  <a:xfrm>
                    <a:off x="1907704" y="5471513"/>
                    <a:ext cx="45719" cy="45719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67" name="Connettore 66"/>
                  <p:cNvSpPr/>
                  <p:nvPr/>
                </p:nvSpPr>
                <p:spPr>
                  <a:xfrm>
                    <a:off x="1717969" y="4967457"/>
                    <a:ext cx="45719" cy="45719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68" name="Connettore 67"/>
                  <p:cNvSpPr/>
                  <p:nvPr/>
                </p:nvSpPr>
                <p:spPr>
                  <a:xfrm>
                    <a:off x="899592" y="5119857"/>
                    <a:ext cx="45719" cy="45719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cxnSp>
              <p:nvCxnSpPr>
                <p:cNvPr id="70" name="Connettore 7 69"/>
                <p:cNvCxnSpPr>
                  <a:endCxn id="52" idx="3"/>
                </p:cNvCxnSpPr>
                <p:nvPr/>
              </p:nvCxnSpPr>
              <p:spPr>
                <a:xfrm flipV="1">
                  <a:off x="1060739" y="5288730"/>
                  <a:ext cx="5063069" cy="6695"/>
                </a:xfrm>
                <a:prstGeom prst="curvedConnector4">
                  <a:avLst>
                    <a:gd name="adj1" fmla="val 43441"/>
                    <a:gd name="adj2" fmla="val 3130844"/>
                  </a:avLst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Connettore 7 71"/>
                <p:cNvCxnSpPr>
                  <a:stCxn id="66" idx="5"/>
                  <a:endCxn id="53" idx="5"/>
                </p:cNvCxnSpPr>
                <p:nvPr/>
              </p:nvCxnSpPr>
              <p:spPr>
                <a:xfrm rot="5400000" flipH="1" flipV="1">
                  <a:off x="4244042" y="2925465"/>
                  <a:ext cx="430927" cy="4995939"/>
                </a:xfrm>
                <a:prstGeom prst="curvedConnector3">
                  <a:avLst>
                    <a:gd name="adj1" fmla="val -54602"/>
                  </a:avLst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Connettore 7 81"/>
                <p:cNvCxnSpPr>
                  <a:stCxn id="67" idx="5"/>
                  <a:endCxn id="54" idx="4"/>
                </p:cNvCxnSpPr>
                <p:nvPr/>
              </p:nvCxnSpPr>
              <p:spPr>
                <a:xfrm rot="16200000" flipH="1">
                  <a:off x="4031698" y="2874945"/>
                  <a:ext cx="659867" cy="5179659"/>
                </a:xfrm>
                <a:prstGeom prst="curvedConnector3">
                  <a:avLst>
                    <a:gd name="adj1" fmla="val 134643"/>
                  </a:avLst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Connettore 7 84"/>
                <p:cNvCxnSpPr>
                  <a:endCxn id="56" idx="4"/>
                </p:cNvCxnSpPr>
                <p:nvPr/>
              </p:nvCxnSpPr>
              <p:spPr>
                <a:xfrm flipV="1">
                  <a:off x="2891259" y="5144187"/>
                  <a:ext cx="4647476" cy="285383"/>
                </a:xfrm>
                <a:prstGeom prst="curvedConnector2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CasellaDiTesto 114"/>
              <p:cNvSpPr txBox="1"/>
              <p:nvPr/>
            </p:nvSpPr>
            <p:spPr>
              <a:xfrm>
                <a:off x="5916751" y="4245699"/>
                <a:ext cx="4662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b="1" dirty="0" smtClean="0"/>
                  <a:t>F7</a:t>
                </a:r>
              </a:p>
              <a:p>
                <a:endParaRPr lang="it-IT" sz="1200" b="1" dirty="0"/>
              </a:p>
            </p:txBody>
          </p:sp>
        </p:grpSp>
        <p:sp>
          <p:nvSpPr>
            <p:cNvPr id="116" name="Connettore 115"/>
            <p:cNvSpPr/>
            <p:nvPr/>
          </p:nvSpPr>
          <p:spPr>
            <a:xfrm>
              <a:off x="6182465" y="4463401"/>
              <a:ext cx="45719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30" name="Gruppo 129"/>
          <p:cNvGrpSpPr/>
          <p:nvPr/>
        </p:nvGrpSpPr>
        <p:grpSpPr>
          <a:xfrm>
            <a:off x="755576" y="4551158"/>
            <a:ext cx="7748369" cy="1326114"/>
            <a:chOff x="755576" y="4551158"/>
            <a:chExt cx="7748369" cy="1326114"/>
          </a:xfrm>
        </p:grpSpPr>
        <p:grpSp>
          <p:nvGrpSpPr>
            <p:cNvPr id="124" name="Gruppo 123"/>
            <p:cNvGrpSpPr/>
            <p:nvPr/>
          </p:nvGrpSpPr>
          <p:grpSpPr>
            <a:xfrm>
              <a:off x="755576" y="4551158"/>
              <a:ext cx="2788190" cy="1326114"/>
              <a:chOff x="443956" y="4430365"/>
              <a:chExt cx="2788190" cy="1326114"/>
            </a:xfrm>
          </p:grpSpPr>
          <p:sp>
            <p:nvSpPr>
              <p:cNvPr id="125" name="Ovale 124"/>
              <p:cNvSpPr/>
              <p:nvPr/>
            </p:nvSpPr>
            <p:spPr>
              <a:xfrm>
                <a:off x="443956" y="4430365"/>
                <a:ext cx="2788190" cy="1326114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  <a:alpha val="41000"/>
                </a:schemeClr>
              </a:solidFill>
              <a:ln w="254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600" b="1" dirty="0"/>
              </a:p>
            </p:txBody>
          </p:sp>
          <p:sp>
            <p:nvSpPr>
              <p:cNvPr id="126" name="CasellaDiTesto 125"/>
              <p:cNvSpPr txBox="1"/>
              <p:nvPr/>
            </p:nvSpPr>
            <p:spPr>
              <a:xfrm>
                <a:off x="1026151" y="4551321"/>
                <a:ext cx="9124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b="1" dirty="0" smtClean="0"/>
                  <a:t>Dominio</a:t>
                </a:r>
                <a:endParaRPr lang="it-IT" sz="1600" b="1" dirty="0"/>
              </a:p>
            </p:txBody>
          </p:sp>
        </p:grpSp>
        <p:grpSp>
          <p:nvGrpSpPr>
            <p:cNvPr id="127" name="Gruppo 126"/>
            <p:cNvGrpSpPr/>
            <p:nvPr/>
          </p:nvGrpSpPr>
          <p:grpSpPr>
            <a:xfrm>
              <a:off x="6372200" y="4725144"/>
              <a:ext cx="2131745" cy="1152128"/>
              <a:chOff x="1038316" y="5104593"/>
              <a:chExt cx="2131745" cy="1152128"/>
            </a:xfrm>
          </p:grpSpPr>
          <p:sp>
            <p:nvSpPr>
              <p:cNvPr id="128" name="Ovale 127"/>
              <p:cNvSpPr/>
              <p:nvPr/>
            </p:nvSpPr>
            <p:spPr>
              <a:xfrm>
                <a:off x="1038316" y="5104593"/>
                <a:ext cx="2131745" cy="1152128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  <a:alpha val="41000"/>
                </a:schemeClr>
              </a:solidFill>
              <a:ln w="2540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600" b="1" dirty="0"/>
              </a:p>
            </p:txBody>
          </p:sp>
          <p:sp>
            <p:nvSpPr>
              <p:cNvPr id="129" name="CasellaDiTesto 128"/>
              <p:cNvSpPr txBox="1"/>
              <p:nvPr/>
            </p:nvSpPr>
            <p:spPr>
              <a:xfrm>
                <a:off x="1332876" y="5198379"/>
                <a:ext cx="7098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600" b="1" dirty="0" err="1" smtClean="0"/>
                  <a:t>Range</a:t>
                </a:r>
                <a:endParaRPr lang="it-IT" sz="1600" b="1" dirty="0"/>
              </a:p>
            </p:txBody>
          </p:sp>
        </p:grpSp>
      </p:grpSp>
      <p:sp>
        <p:nvSpPr>
          <p:cNvPr id="150" name="Titolo 1"/>
          <p:cNvSpPr txBox="1">
            <a:spLocks/>
          </p:cNvSpPr>
          <p:nvPr/>
        </p:nvSpPr>
        <p:spPr>
          <a:xfrm>
            <a:off x="834952" y="-7958"/>
            <a:ext cx="8229600" cy="3809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Espressioni - </a:t>
            </a:r>
            <a:r>
              <a:rPr lang="it-IT" sz="2000" dirty="0">
                <a:solidFill>
                  <a:schemeClr val="bg1"/>
                </a:solidFill>
              </a:rPr>
              <a:t>Cardinalità </a:t>
            </a:r>
            <a:r>
              <a:rPr lang="it-IT" sz="2000" dirty="0" err="1">
                <a:solidFill>
                  <a:schemeClr val="bg1"/>
                </a:solidFill>
              </a:rPr>
              <a:t>min</a:t>
            </a:r>
            <a:r>
              <a:rPr lang="it-IT" sz="2000" dirty="0">
                <a:solidFill>
                  <a:schemeClr val="bg1"/>
                </a:solidFill>
              </a:rPr>
              <a:t>/</a:t>
            </a:r>
            <a:r>
              <a:rPr lang="it-IT" sz="2000" dirty="0" err="1">
                <a:solidFill>
                  <a:schemeClr val="bg1"/>
                </a:solidFill>
              </a:rPr>
              <a:t>max</a:t>
            </a:r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92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0"/>
            <a:ext cx="7859216" cy="418058"/>
          </a:xfrm>
        </p:spPr>
        <p:txBody>
          <a:bodyPr/>
          <a:lstStyle/>
          <a:p>
            <a:pPr algn="l"/>
            <a:r>
              <a:rPr lang="it-IT" sz="2800" dirty="0" smtClean="0">
                <a:solidFill>
                  <a:schemeClr val="bg1"/>
                </a:solidFill>
              </a:rPr>
              <a:t>Serializzazioni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 smtClean="0"/>
              <a:t>I grafi RDF vengono generalmente </a:t>
            </a:r>
            <a:r>
              <a:rPr lang="it-IT" sz="2800" dirty="0" smtClean="0">
                <a:solidFill>
                  <a:srgbClr val="C00000"/>
                </a:solidFill>
              </a:rPr>
              <a:t>serializzati</a:t>
            </a:r>
            <a:r>
              <a:rPr lang="it-IT" sz="2800" dirty="0" smtClean="0"/>
              <a:t> in una delle seguenti notazioni:</a:t>
            </a:r>
            <a:endParaRPr lang="it-IT" dirty="0" smtClean="0"/>
          </a:p>
          <a:p>
            <a:pPr lvl="1"/>
            <a:r>
              <a:rPr lang="it-IT" sz="2400" dirty="0" smtClean="0"/>
              <a:t>XML</a:t>
            </a:r>
          </a:p>
          <a:p>
            <a:pPr lvl="1"/>
            <a:r>
              <a:rPr lang="it-IT" sz="2400" dirty="0" smtClean="0"/>
              <a:t>N3</a:t>
            </a:r>
          </a:p>
          <a:p>
            <a:pPr lvl="1"/>
            <a:r>
              <a:rPr lang="it-IT" sz="2400" dirty="0" err="1" smtClean="0"/>
              <a:t>Turtle</a:t>
            </a:r>
            <a:endParaRPr lang="it-IT" sz="2400" dirty="0" smtClean="0"/>
          </a:p>
          <a:p>
            <a:pPr lvl="1"/>
            <a:r>
              <a:rPr lang="it-IT" sz="2400" dirty="0" err="1" smtClean="0"/>
              <a:t>Functional</a:t>
            </a:r>
            <a:endParaRPr lang="it-IT" sz="2400" dirty="0" smtClean="0"/>
          </a:p>
          <a:p>
            <a:pPr lvl="1"/>
            <a:r>
              <a:rPr lang="it-IT" sz="2400" dirty="0" smtClean="0"/>
              <a:t>…..</a:t>
            </a:r>
          </a:p>
          <a:p>
            <a:pPr marL="0" indent="0">
              <a:buNone/>
            </a:pPr>
            <a:r>
              <a:rPr lang="it-IT" sz="2800" dirty="0" smtClean="0">
                <a:solidFill>
                  <a:srgbClr val="C00000"/>
                </a:solidFill>
              </a:rPr>
              <a:t>Serializzazione</a:t>
            </a:r>
            <a:r>
              <a:rPr lang="it-IT" sz="2800" dirty="0" smtClean="0"/>
              <a:t>: processo di trasformazione in una stringa di una struttura dati o di un oggetto così da renderlo memorizzabile o trasmissibile (machine </a:t>
            </a:r>
            <a:r>
              <a:rPr lang="it-IT" sz="2800" dirty="0" err="1" smtClean="0"/>
              <a:t>readable</a:t>
            </a:r>
            <a:r>
              <a:rPr lang="it-IT" sz="2800" dirty="0" smtClean="0"/>
              <a:t> e machine-to-machine </a:t>
            </a:r>
            <a:r>
              <a:rPr lang="it-IT" sz="2800" dirty="0" err="1" smtClean="0"/>
              <a:t>processable</a:t>
            </a:r>
            <a:r>
              <a:rPr lang="it-IT" sz="2800" dirty="0" smtClean="0"/>
              <a:t>) </a:t>
            </a:r>
            <a:endParaRPr lang="it-IT" sz="2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480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/>
          </p:cNvSpPr>
          <p:nvPr/>
        </p:nvSpPr>
        <p:spPr>
          <a:xfrm>
            <a:off x="834952" y="-7958"/>
            <a:ext cx="8229600" cy="3809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Espressioni – Cardinalità </a:t>
            </a:r>
            <a:r>
              <a:rPr lang="it-IT" sz="2000" dirty="0" err="1" smtClean="0">
                <a:solidFill>
                  <a:schemeClr val="bg1"/>
                </a:solidFill>
              </a:rPr>
              <a:t>min</a:t>
            </a:r>
            <a:r>
              <a:rPr lang="it-IT" sz="2000" dirty="0" smtClean="0">
                <a:solidFill>
                  <a:schemeClr val="bg1"/>
                </a:solidFill>
              </a:rPr>
              <a:t>/</a:t>
            </a:r>
            <a:r>
              <a:rPr lang="it-IT" sz="2000" dirty="0" err="1" smtClean="0">
                <a:solidFill>
                  <a:schemeClr val="bg1"/>
                </a:solidFill>
              </a:rPr>
              <a:t>max</a:t>
            </a: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496" y="780680"/>
            <a:ext cx="4887007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8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9" y="1194703"/>
            <a:ext cx="6400800" cy="2924175"/>
          </a:xfrm>
          <a:prstGeom prst="rect">
            <a:avLst/>
          </a:prstGeom>
        </p:spPr>
      </p:pic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111</a:t>
            </a:fld>
            <a:endParaRPr lang="it-IT" dirty="0"/>
          </a:p>
        </p:txBody>
      </p:sp>
      <p:grpSp>
        <p:nvGrpSpPr>
          <p:cNvPr id="137" name="Gruppo 136"/>
          <p:cNvGrpSpPr/>
          <p:nvPr/>
        </p:nvGrpSpPr>
        <p:grpSpPr>
          <a:xfrm>
            <a:off x="2627784" y="2132856"/>
            <a:ext cx="266376" cy="3734812"/>
            <a:chOff x="2627784" y="1772816"/>
            <a:chExt cx="792088" cy="3734812"/>
          </a:xfrm>
        </p:grpSpPr>
        <p:cxnSp>
          <p:nvCxnSpPr>
            <p:cNvPr id="125" name="Connettore 2 124"/>
            <p:cNvCxnSpPr/>
            <p:nvPr/>
          </p:nvCxnSpPr>
          <p:spPr>
            <a:xfrm flipH="1">
              <a:off x="2627784" y="1772816"/>
              <a:ext cx="792088" cy="2622321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2 128"/>
            <p:cNvCxnSpPr/>
            <p:nvPr/>
          </p:nvCxnSpPr>
          <p:spPr>
            <a:xfrm flipH="1">
              <a:off x="2834950" y="1772816"/>
              <a:ext cx="584922" cy="3059521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2 131"/>
            <p:cNvCxnSpPr/>
            <p:nvPr/>
          </p:nvCxnSpPr>
          <p:spPr>
            <a:xfrm flipH="1">
              <a:off x="2834951" y="1772816"/>
              <a:ext cx="584921" cy="3734812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uppo 141"/>
          <p:cNvGrpSpPr/>
          <p:nvPr/>
        </p:nvGrpSpPr>
        <p:grpSpPr>
          <a:xfrm>
            <a:off x="3131840" y="3060628"/>
            <a:ext cx="2880320" cy="3104675"/>
            <a:chOff x="3714052" y="2564904"/>
            <a:chExt cx="2298108" cy="3312368"/>
          </a:xfrm>
        </p:grpSpPr>
        <p:cxnSp>
          <p:nvCxnSpPr>
            <p:cNvPr id="126" name="Connettore 2 125"/>
            <p:cNvCxnSpPr/>
            <p:nvPr/>
          </p:nvCxnSpPr>
          <p:spPr>
            <a:xfrm>
              <a:off x="3714052" y="2564904"/>
              <a:ext cx="2298108" cy="3312368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2 137"/>
            <p:cNvCxnSpPr/>
            <p:nvPr/>
          </p:nvCxnSpPr>
          <p:spPr>
            <a:xfrm>
              <a:off x="3714052" y="2564904"/>
              <a:ext cx="2123942" cy="2307497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uppo 178"/>
          <p:cNvGrpSpPr/>
          <p:nvPr/>
        </p:nvGrpSpPr>
        <p:grpSpPr>
          <a:xfrm>
            <a:off x="3998428" y="2852936"/>
            <a:ext cx="4462004" cy="1382931"/>
            <a:chOff x="3397281" y="2182216"/>
            <a:chExt cx="4462004" cy="1382931"/>
          </a:xfrm>
        </p:grpSpPr>
        <p:grpSp>
          <p:nvGrpSpPr>
            <p:cNvPr id="143" name="Gruppo 142"/>
            <p:cNvGrpSpPr/>
            <p:nvPr/>
          </p:nvGrpSpPr>
          <p:grpSpPr>
            <a:xfrm>
              <a:off x="3397281" y="2182216"/>
              <a:ext cx="4462004" cy="1382931"/>
              <a:chOff x="306336" y="2289523"/>
              <a:chExt cx="4462004" cy="1382931"/>
            </a:xfrm>
          </p:grpSpPr>
          <p:grpSp>
            <p:nvGrpSpPr>
              <p:cNvPr id="144" name="Gruppo 143"/>
              <p:cNvGrpSpPr/>
              <p:nvPr/>
            </p:nvGrpSpPr>
            <p:grpSpPr>
              <a:xfrm>
                <a:off x="306336" y="2289523"/>
                <a:ext cx="4462004" cy="1382931"/>
                <a:chOff x="283532" y="4042239"/>
                <a:chExt cx="4462004" cy="1382931"/>
              </a:xfrm>
            </p:grpSpPr>
            <p:grpSp>
              <p:nvGrpSpPr>
                <p:cNvPr id="152" name="Gruppo 151"/>
                <p:cNvGrpSpPr/>
                <p:nvPr/>
              </p:nvGrpSpPr>
              <p:grpSpPr>
                <a:xfrm>
                  <a:off x="283532" y="4042239"/>
                  <a:ext cx="4462004" cy="1382931"/>
                  <a:chOff x="94509" y="4302965"/>
                  <a:chExt cx="4382515" cy="1382931"/>
                </a:xfrm>
              </p:grpSpPr>
              <p:grpSp>
                <p:nvGrpSpPr>
                  <p:cNvPr id="157" name="Gruppo 156"/>
                  <p:cNvGrpSpPr/>
                  <p:nvPr/>
                </p:nvGrpSpPr>
                <p:grpSpPr>
                  <a:xfrm>
                    <a:off x="2912682" y="4302965"/>
                    <a:ext cx="1564342" cy="1169296"/>
                    <a:chOff x="-2081531" y="2496470"/>
                    <a:chExt cx="1564342" cy="1169296"/>
                  </a:xfrm>
                </p:grpSpPr>
                <p:sp>
                  <p:nvSpPr>
                    <p:cNvPr id="168" name="Ovale 167"/>
                    <p:cNvSpPr/>
                    <p:nvPr/>
                  </p:nvSpPr>
                  <p:spPr>
                    <a:xfrm>
                      <a:off x="-2081531" y="2496470"/>
                      <a:ext cx="1564342" cy="1169296"/>
                    </a:xfrm>
                    <a:prstGeom prst="ellipse">
                      <a:avLst/>
                    </a:pr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 b="1" dirty="0"/>
                    </a:p>
                  </p:txBody>
                </p:sp>
                <p:sp>
                  <p:nvSpPr>
                    <p:cNvPr id="169" name="CasellaDiTesto 168"/>
                    <p:cNvSpPr txBox="1"/>
                    <p:nvPr/>
                  </p:nvSpPr>
                  <p:spPr>
                    <a:xfrm>
                      <a:off x="-1733608" y="2606216"/>
                      <a:ext cx="85542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it-IT" sz="1600" b="1" dirty="0" smtClean="0"/>
                        <a:t>Regione</a:t>
                      </a:r>
                      <a:endParaRPr lang="it-IT" b="1" dirty="0"/>
                    </a:p>
                  </p:txBody>
                </p:sp>
              </p:grpSp>
              <p:grpSp>
                <p:nvGrpSpPr>
                  <p:cNvPr id="158" name="Gruppo 157"/>
                  <p:cNvGrpSpPr/>
                  <p:nvPr/>
                </p:nvGrpSpPr>
                <p:grpSpPr>
                  <a:xfrm>
                    <a:off x="94509" y="4318872"/>
                    <a:ext cx="2737012" cy="1367024"/>
                    <a:chOff x="79700" y="4190511"/>
                    <a:chExt cx="2737012" cy="1367024"/>
                  </a:xfrm>
                </p:grpSpPr>
                <p:grpSp>
                  <p:nvGrpSpPr>
                    <p:cNvPr id="159" name="Gruppo 158"/>
                    <p:cNvGrpSpPr/>
                    <p:nvPr/>
                  </p:nvGrpSpPr>
                  <p:grpSpPr>
                    <a:xfrm>
                      <a:off x="79700" y="4190511"/>
                      <a:ext cx="2737012" cy="1367024"/>
                      <a:chOff x="3200470" y="2926303"/>
                      <a:chExt cx="3921366" cy="898101"/>
                    </a:xfrm>
                  </p:grpSpPr>
                  <p:sp>
                    <p:nvSpPr>
                      <p:cNvPr id="165" name="Ovale 164"/>
                      <p:cNvSpPr/>
                      <p:nvPr/>
                    </p:nvSpPr>
                    <p:spPr>
                      <a:xfrm>
                        <a:off x="3200470" y="2926303"/>
                        <a:ext cx="2588627" cy="898101"/>
                      </a:xfrm>
                      <a:prstGeom prst="ellipse">
                        <a:avLst/>
                      </a:prstGeom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it-IT" dirty="0"/>
                      </a:p>
                    </p:txBody>
                  </p:sp>
                  <p:sp>
                    <p:nvSpPr>
                      <p:cNvPr id="166" name="CasellaDiTesto 165"/>
                      <p:cNvSpPr txBox="1"/>
                      <p:nvPr/>
                    </p:nvSpPr>
                    <p:spPr>
                      <a:xfrm>
                        <a:off x="4037381" y="2941090"/>
                        <a:ext cx="1221618" cy="22242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it-IT" sz="1600" b="1" dirty="0" smtClean="0"/>
                          <a:t>Persona</a:t>
                        </a:r>
                        <a:endParaRPr lang="it-IT" b="1" dirty="0"/>
                      </a:p>
                    </p:txBody>
                  </p:sp>
                  <p:sp>
                    <p:nvSpPr>
                      <p:cNvPr id="167" name="CasellaDiTesto 166"/>
                      <p:cNvSpPr txBox="1"/>
                      <p:nvPr/>
                    </p:nvSpPr>
                    <p:spPr>
                      <a:xfrm>
                        <a:off x="6857169" y="3179497"/>
                        <a:ext cx="264667" cy="23210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endParaRPr lang="it-IT" sz="1400" b="1" dirty="0"/>
                      </a:p>
                    </p:txBody>
                  </p:sp>
                </p:grpSp>
                <p:sp>
                  <p:nvSpPr>
                    <p:cNvPr id="160" name="CasellaDiTesto 159"/>
                    <p:cNvSpPr txBox="1"/>
                    <p:nvPr/>
                  </p:nvSpPr>
                  <p:spPr>
                    <a:xfrm>
                      <a:off x="361703" y="4708807"/>
                      <a:ext cx="344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it-IT" sz="1200" b="1" dirty="0" smtClean="0"/>
                        <a:t>P1</a:t>
                      </a:r>
                      <a:endParaRPr lang="it-IT" b="1" dirty="0"/>
                    </a:p>
                  </p:txBody>
                </p:sp>
                <p:sp>
                  <p:nvSpPr>
                    <p:cNvPr id="161" name="CasellaDiTesto 160"/>
                    <p:cNvSpPr txBox="1"/>
                    <p:nvPr/>
                  </p:nvSpPr>
                  <p:spPr>
                    <a:xfrm>
                      <a:off x="943794" y="5205401"/>
                      <a:ext cx="344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it-IT" sz="1200" b="1" dirty="0" smtClean="0"/>
                        <a:t>P2</a:t>
                      </a:r>
                      <a:endParaRPr lang="it-IT" b="1" dirty="0"/>
                    </a:p>
                  </p:txBody>
                </p:sp>
                <p:sp>
                  <p:nvSpPr>
                    <p:cNvPr id="162" name="CasellaDiTesto 161"/>
                    <p:cNvSpPr txBox="1"/>
                    <p:nvPr/>
                  </p:nvSpPr>
                  <p:spPr>
                    <a:xfrm>
                      <a:off x="1148608" y="4597024"/>
                      <a:ext cx="344966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it-IT" sz="1200" b="1" dirty="0" smtClean="0"/>
                        <a:t>P3</a:t>
                      </a:r>
                      <a:endParaRPr lang="it-IT" b="1" dirty="0"/>
                    </a:p>
                  </p:txBody>
                </p:sp>
                <p:sp>
                  <p:nvSpPr>
                    <p:cNvPr id="163" name="Connettore 162"/>
                    <p:cNvSpPr/>
                    <p:nvPr/>
                  </p:nvSpPr>
                  <p:spPr>
                    <a:xfrm>
                      <a:off x="1445668" y="4799605"/>
                      <a:ext cx="45719" cy="45719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  <p:sp>
                  <p:nvSpPr>
                    <p:cNvPr id="164" name="Connettore 163"/>
                    <p:cNvSpPr/>
                    <p:nvPr/>
                  </p:nvSpPr>
                  <p:spPr>
                    <a:xfrm>
                      <a:off x="667690" y="4943621"/>
                      <a:ext cx="45719" cy="45719"/>
                    </a:xfrm>
                    <a:prstGeom prst="flowChartConnector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/>
                    </a:p>
                  </p:txBody>
                </p:sp>
              </p:grpSp>
            </p:grpSp>
            <p:grpSp>
              <p:nvGrpSpPr>
                <p:cNvPr id="153" name="Gruppo 152"/>
                <p:cNvGrpSpPr/>
                <p:nvPr/>
              </p:nvGrpSpPr>
              <p:grpSpPr>
                <a:xfrm>
                  <a:off x="928735" y="4735819"/>
                  <a:ext cx="3600400" cy="576064"/>
                  <a:chOff x="882324" y="4744304"/>
                  <a:chExt cx="3600400" cy="576064"/>
                </a:xfrm>
              </p:grpSpPr>
              <p:cxnSp>
                <p:nvCxnSpPr>
                  <p:cNvPr id="155" name="Connettore 7 154"/>
                  <p:cNvCxnSpPr>
                    <a:stCxn id="171" idx="6"/>
                    <a:endCxn id="149" idx="6"/>
                  </p:cNvCxnSpPr>
                  <p:nvPr/>
                </p:nvCxnSpPr>
                <p:spPr>
                  <a:xfrm flipV="1">
                    <a:off x="1483848" y="4744304"/>
                    <a:ext cx="2998876" cy="576064"/>
                  </a:xfrm>
                  <a:prstGeom prst="curvedConnector3">
                    <a:avLst>
                      <a:gd name="adj1" fmla="val 107623"/>
                    </a:avLst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Connettore 7 155"/>
                  <p:cNvCxnSpPr>
                    <a:stCxn id="164" idx="6"/>
                    <a:endCxn id="150" idx="5"/>
                  </p:cNvCxnSpPr>
                  <p:nvPr/>
                </p:nvCxnSpPr>
                <p:spPr>
                  <a:xfrm>
                    <a:off x="882324" y="4842601"/>
                    <a:ext cx="3088930" cy="12630"/>
                  </a:xfrm>
                  <a:prstGeom prst="curvedConnector4">
                    <a:avLst>
                      <a:gd name="adj1" fmla="val 49357"/>
                      <a:gd name="adj2" fmla="val 1909976"/>
                    </a:avLst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45" name="Gruppo 144"/>
              <p:cNvGrpSpPr/>
              <p:nvPr/>
            </p:nvGrpSpPr>
            <p:grpSpPr>
              <a:xfrm>
                <a:off x="3640698" y="2690822"/>
                <a:ext cx="999237" cy="630762"/>
                <a:chOff x="3477481" y="4482211"/>
                <a:chExt cx="999237" cy="630762"/>
              </a:xfrm>
            </p:grpSpPr>
            <p:sp>
              <p:nvSpPr>
                <p:cNvPr id="146" name="CasellaDiTesto 145"/>
                <p:cNvSpPr txBox="1"/>
                <p:nvPr/>
              </p:nvSpPr>
              <p:spPr>
                <a:xfrm>
                  <a:off x="3477481" y="4651308"/>
                  <a:ext cx="4747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200" b="1" dirty="0"/>
                    <a:t>R</a:t>
                  </a:r>
                  <a:r>
                    <a:rPr lang="it-IT" sz="1200" b="1" dirty="0" smtClean="0"/>
                    <a:t>1</a:t>
                  </a:r>
                </a:p>
                <a:p>
                  <a:endParaRPr lang="it-IT" sz="1200" b="1" dirty="0"/>
                </a:p>
              </p:txBody>
            </p:sp>
            <p:sp>
              <p:nvSpPr>
                <p:cNvPr id="147" name="CasellaDiTesto 146"/>
                <p:cNvSpPr txBox="1"/>
                <p:nvPr/>
              </p:nvSpPr>
              <p:spPr>
                <a:xfrm>
                  <a:off x="4002007" y="4482211"/>
                  <a:ext cx="4747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200" b="1" dirty="0" smtClean="0"/>
                    <a:t>R2</a:t>
                  </a:r>
                </a:p>
                <a:p>
                  <a:endParaRPr lang="it-IT" sz="1200" b="1" dirty="0"/>
                </a:p>
              </p:txBody>
            </p:sp>
            <p:sp>
              <p:nvSpPr>
                <p:cNvPr id="149" name="Connettore 148"/>
                <p:cNvSpPr/>
                <p:nvPr/>
              </p:nvSpPr>
              <p:spPr>
                <a:xfrm>
                  <a:off x="4342174" y="4751632"/>
                  <a:ext cx="46548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0" name="Connettore 149"/>
                <p:cNvSpPr/>
                <p:nvPr/>
              </p:nvSpPr>
              <p:spPr>
                <a:xfrm>
                  <a:off x="3837521" y="4846395"/>
                  <a:ext cx="46548" cy="45719"/>
                </a:xfrm>
                <a:prstGeom prst="flowChartConnector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sp>
          <p:nvSpPr>
            <p:cNvPr id="171" name="Connettore 170"/>
            <p:cNvSpPr/>
            <p:nvPr/>
          </p:nvSpPr>
          <p:spPr>
            <a:xfrm>
              <a:off x="4597460" y="3429000"/>
              <a:ext cx="46548" cy="45719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76" name="Connettore 7 175"/>
            <p:cNvCxnSpPr>
              <a:stCxn id="163" idx="7"/>
              <a:endCxn id="150" idx="0"/>
            </p:cNvCxnSpPr>
            <p:nvPr/>
          </p:nvCxnSpPr>
          <p:spPr>
            <a:xfrm rot="16200000" flipH="1">
              <a:off x="5904462" y="1737204"/>
              <a:ext cx="133787" cy="2287202"/>
            </a:xfrm>
            <a:prstGeom prst="curvedConnector3">
              <a:avLst>
                <a:gd name="adj1" fmla="val -175873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uppo 120"/>
          <p:cNvGrpSpPr/>
          <p:nvPr/>
        </p:nvGrpSpPr>
        <p:grpSpPr>
          <a:xfrm>
            <a:off x="107504" y="4387622"/>
            <a:ext cx="5339622" cy="1777682"/>
            <a:chOff x="306336" y="2289523"/>
            <a:chExt cx="5339622" cy="1777682"/>
          </a:xfrm>
        </p:grpSpPr>
        <p:grpSp>
          <p:nvGrpSpPr>
            <p:cNvPr id="113" name="Gruppo 112"/>
            <p:cNvGrpSpPr/>
            <p:nvPr/>
          </p:nvGrpSpPr>
          <p:grpSpPr>
            <a:xfrm>
              <a:off x="306336" y="2289523"/>
              <a:ext cx="5339622" cy="1777682"/>
              <a:chOff x="283532" y="4042239"/>
              <a:chExt cx="5339622" cy="1777682"/>
            </a:xfrm>
          </p:grpSpPr>
          <p:grpSp>
            <p:nvGrpSpPr>
              <p:cNvPr id="11" name="Gruppo 10"/>
              <p:cNvGrpSpPr/>
              <p:nvPr/>
            </p:nvGrpSpPr>
            <p:grpSpPr>
              <a:xfrm>
                <a:off x="283532" y="4042239"/>
                <a:ext cx="5339622" cy="1777682"/>
                <a:chOff x="94509" y="4302965"/>
                <a:chExt cx="5244499" cy="1777682"/>
              </a:xfrm>
            </p:grpSpPr>
            <p:grpSp>
              <p:nvGrpSpPr>
                <p:cNvPr id="37" name="Gruppo 36"/>
                <p:cNvGrpSpPr/>
                <p:nvPr/>
              </p:nvGrpSpPr>
              <p:grpSpPr>
                <a:xfrm>
                  <a:off x="2912682" y="4302965"/>
                  <a:ext cx="2426326" cy="1777682"/>
                  <a:chOff x="-2081531" y="2496470"/>
                  <a:chExt cx="2426326" cy="1777682"/>
                </a:xfrm>
              </p:grpSpPr>
              <p:sp>
                <p:nvSpPr>
                  <p:cNvPr id="42" name="Ovale 41"/>
                  <p:cNvSpPr/>
                  <p:nvPr/>
                </p:nvSpPr>
                <p:spPr>
                  <a:xfrm>
                    <a:off x="-2081531" y="2496470"/>
                    <a:ext cx="2426326" cy="1777682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b="1" dirty="0"/>
                  </a:p>
                </p:txBody>
              </p:sp>
              <p:sp>
                <p:nvSpPr>
                  <p:cNvPr id="41" name="CasellaDiTesto 40"/>
                  <p:cNvSpPr txBox="1"/>
                  <p:nvPr/>
                </p:nvSpPr>
                <p:spPr>
                  <a:xfrm>
                    <a:off x="-1391084" y="2598882"/>
                    <a:ext cx="10454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b="1" dirty="0" smtClean="0"/>
                      <a:t>Provincia</a:t>
                    </a:r>
                    <a:endParaRPr lang="it-IT" b="1" dirty="0"/>
                  </a:p>
                </p:txBody>
              </p:sp>
            </p:grpSp>
            <p:grpSp>
              <p:nvGrpSpPr>
                <p:cNvPr id="15" name="Gruppo 14"/>
                <p:cNvGrpSpPr/>
                <p:nvPr/>
              </p:nvGrpSpPr>
              <p:grpSpPr>
                <a:xfrm>
                  <a:off x="94509" y="4318871"/>
                  <a:ext cx="2737013" cy="1702368"/>
                  <a:chOff x="79700" y="4190510"/>
                  <a:chExt cx="2737013" cy="1702368"/>
                </a:xfrm>
              </p:grpSpPr>
              <p:grpSp>
                <p:nvGrpSpPr>
                  <p:cNvPr id="30" name="Gruppo 29"/>
                  <p:cNvGrpSpPr/>
                  <p:nvPr/>
                </p:nvGrpSpPr>
                <p:grpSpPr>
                  <a:xfrm>
                    <a:off x="79700" y="4190510"/>
                    <a:ext cx="2737013" cy="1702368"/>
                    <a:chOff x="3200469" y="2926303"/>
                    <a:chExt cx="3921367" cy="1118414"/>
                  </a:xfrm>
                </p:grpSpPr>
                <p:sp>
                  <p:nvSpPr>
                    <p:cNvPr id="33" name="Ovale 32"/>
                    <p:cNvSpPr/>
                    <p:nvPr/>
                  </p:nvSpPr>
                  <p:spPr>
                    <a:xfrm>
                      <a:off x="3200469" y="2926303"/>
                      <a:ext cx="2938547" cy="1118414"/>
                    </a:xfrm>
                    <a:prstGeom prst="ellips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 dirty="0"/>
                    </a:p>
                  </p:txBody>
                </p:sp>
                <p:sp>
                  <p:nvSpPr>
                    <p:cNvPr id="34" name="CasellaDiTesto 33"/>
                    <p:cNvSpPr txBox="1"/>
                    <p:nvPr/>
                  </p:nvSpPr>
                  <p:spPr>
                    <a:xfrm>
                      <a:off x="4037381" y="2941090"/>
                      <a:ext cx="188330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it-IT" b="1" dirty="0" smtClean="0"/>
                        <a:t>Persona</a:t>
                      </a:r>
                      <a:endParaRPr lang="it-IT" b="1" dirty="0"/>
                    </a:p>
                  </p:txBody>
                </p:sp>
                <p:sp>
                  <p:nvSpPr>
                    <p:cNvPr id="36" name="CasellaDiTesto 35"/>
                    <p:cNvSpPr txBox="1"/>
                    <p:nvPr/>
                  </p:nvSpPr>
                  <p:spPr>
                    <a:xfrm>
                      <a:off x="6857169" y="3179497"/>
                      <a:ext cx="264667" cy="23210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endParaRPr lang="it-IT" sz="1400" b="1" dirty="0"/>
                    </a:p>
                  </p:txBody>
                </p:sp>
              </p:grpSp>
              <p:sp>
                <p:nvSpPr>
                  <p:cNvPr id="21" name="CasellaDiTesto 20"/>
                  <p:cNvSpPr txBox="1"/>
                  <p:nvPr/>
                </p:nvSpPr>
                <p:spPr>
                  <a:xfrm>
                    <a:off x="440563" y="4867979"/>
                    <a:ext cx="34496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1200" b="1" dirty="0" smtClean="0"/>
                      <a:t>P1</a:t>
                    </a:r>
                    <a:endParaRPr lang="it-IT" b="1" dirty="0"/>
                  </a:p>
                </p:txBody>
              </p:sp>
              <p:sp>
                <p:nvSpPr>
                  <p:cNvPr id="22" name="CasellaDiTesto 21"/>
                  <p:cNvSpPr txBox="1"/>
                  <p:nvPr/>
                </p:nvSpPr>
                <p:spPr>
                  <a:xfrm>
                    <a:off x="1105215" y="5419034"/>
                    <a:ext cx="34496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1200" b="1" dirty="0" smtClean="0"/>
                      <a:t>P2</a:t>
                    </a:r>
                    <a:endParaRPr lang="it-IT" b="1" dirty="0"/>
                  </a:p>
                </p:txBody>
              </p:sp>
              <p:sp>
                <p:nvSpPr>
                  <p:cNvPr id="23" name="CasellaDiTesto 22"/>
                  <p:cNvSpPr txBox="1"/>
                  <p:nvPr/>
                </p:nvSpPr>
                <p:spPr>
                  <a:xfrm>
                    <a:off x="1400619" y="4748736"/>
                    <a:ext cx="344966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sz="1200" b="1" dirty="0" smtClean="0"/>
                      <a:t>P3</a:t>
                    </a:r>
                    <a:endParaRPr lang="it-IT" b="1" dirty="0"/>
                  </a:p>
                </p:txBody>
              </p:sp>
              <p:sp>
                <p:nvSpPr>
                  <p:cNvPr id="28" name="Connettore 27"/>
                  <p:cNvSpPr/>
                  <p:nvPr/>
                </p:nvSpPr>
                <p:spPr>
                  <a:xfrm>
                    <a:off x="1706379" y="4924556"/>
                    <a:ext cx="45719" cy="45719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29" name="Connettore 28"/>
                  <p:cNvSpPr/>
                  <p:nvPr/>
                </p:nvSpPr>
                <p:spPr>
                  <a:xfrm>
                    <a:off x="741233" y="5042283"/>
                    <a:ext cx="45719" cy="45719"/>
                  </a:xfrm>
                  <a:prstGeom prst="flowChartConnector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grpSp>
            <p:nvGrpSpPr>
              <p:cNvPr id="110" name="Gruppo 109"/>
              <p:cNvGrpSpPr/>
              <p:nvPr/>
            </p:nvGrpSpPr>
            <p:grpSpPr>
              <a:xfrm>
                <a:off x="1029587" y="4642823"/>
                <a:ext cx="3493542" cy="983651"/>
                <a:chOff x="983176" y="4651308"/>
                <a:chExt cx="3493542" cy="983651"/>
              </a:xfrm>
            </p:grpSpPr>
            <p:cxnSp>
              <p:nvCxnSpPr>
                <p:cNvPr id="56" name="Connettore 7 55"/>
                <p:cNvCxnSpPr/>
                <p:nvPr/>
              </p:nvCxnSpPr>
              <p:spPr>
                <a:xfrm>
                  <a:off x="1632459" y="5540186"/>
                  <a:ext cx="2844259" cy="94773"/>
                </a:xfrm>
                <a:prstGeom prst="curvedConnector4">
                  <a:avLst>
                    <a:gd name="adj1" fmla="val 49591"/>
                    <a:gd name="adj2" fmla="val 341208"/>
                  </a:avLst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nettore 7 102"/>
                <p:cNvCxnSpPr/>
                <p:nvPr/>
              </p:nvCxnSpPr>
              <p:spPr>
                <a:xfrm flipV="1">
                  <a:off x="983176" y="4941262"/>
                  <a:ext cx="2854345" cy="18406"/>
                </a:xfrm>
                <a:prstGeom prst="curvedConnector3">
                  <a:avLst>
                    <a:gd name="adj1" fmla="val 53872"/>
                  </a:avLst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nettore 7 104"/>
                <p:cNvCxnSpPr/>
                <p:nvPr/>
              </p:nvCxnSpPr>
              <p:spPr>
                <a:xfrm flipV="1">
                  <a:off x="1957500" y="4651308"/>
                  <a:ext cx="1757337" cy="188996"/>
                </a:xfrm>
                <a:prstGeom prst="curvedConnector4">
                  <a:avLst>
                    <a:gd name="adj1" fmla="val 43247"/>
                    <a:gd name="adj2" fmla="val 220955"/>
                  </a:avLst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4" name="Gruppo 113"/>
            <p:cNvGrpSpPr/>
            <p:nvPr/>
          </p:nvGrpSpPr>
          <p:grpSpPr>
            <a:xfrm>
              <a:off x="3640698" y="2690822"/>
              <a:ext cx="1810470" cy="1368162"/>
              <a:chOff x="3477481" y="4482211"/>
              <a:chExt cx="1810470" cy="1368162"/>
            </a:xfrm>
          </p:grpSpPr>
          <p:sp>
            <p:nvSpPr>
              <p:cNvPr id="115" name="CasellaDiTesto 114"/>
              <p:cNvSpPr txBox="1"/>
              <p:nvPr/>
            </p:nvSpPr>
            <p:spPr>
              <a:xfrm>
                <a:off x="3477481" y="4651308"/>
                <a:ext cx="4747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b="1" dirty="0" smtClean="0"/>
                  <a:t>PR1</a:t>
                </a:r>
              </a:p>
              <a:p>
                <a:endParaRPr lang="it-IT" sz="1200" b="1" dirty="0"/>
              </a:p>
            </p:txBody>
          </p:sp>
          <p:sp>
            <p:nvSpPr>
              <p:cNvPr id="116" name="CasellaDiTesto 115"/>
              <p:cNvSpPr txBox="1"/>
              <p:nvPr/>
            </p:nvSpPr>
            <p:spPr>
              <a:xfrm>
                <a:off x="4813240" y="4482211"/>
                <a:ext cx="4747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b="1" dirty="0" smtClean="0"/>
                  <a:t>PR2</a:t>
                </a:r>
              </a:p>
              <a:p>
                <a:endParaRPr lang="it-IT" sz="1200" b="1" dirty="0"/>
              </a:p>
            </p:txBody>
          </p:sp>
          <p:sp>
            <p:nvSpPr>
              <p:cNvPr id="117" name="CasellaDiTesto 116"/>
              <p:cNvSpPr txBox="1"/>
              <p:nvPr/>
            </p:nvSpPr>
            <p:spPr>
              <a:xfrm>
                <a:off x="4130412" y="5388708"/>
                <a:ext cx="4747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b="1" dirty="0" smtClean="0"/>
                  <a:t>PR3</a:t>
                </a:r>
              </a:p>
              <a:p>
                <a:endParaRPr lang="it-IT" sz="1200" b="1" dirty="0"/>
              </a:p>
            </p:txBody>
          </p:sp>
          <p:sp>
            <p:nvSpPr>
              <p:cNvPr id="118" name="Connettore 117"/>
              <p:cNvSpPr/>
              <p:nvPr/>
            </p:nvSpPr>
            <p:spPr>
              <a:xfrm>
                <a:off x="5173524" y="4725144"/>
                <a:ext cx="46548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9" name="Connettore 118"/>
              <p:cNvSpPr/>
              <p:nvPr/>
            </p:nvSpPr>
            <p:spPr>
              <a:xfrm>
                <a:off x="3837521" y="4846395"/>
                <a:ext cx="46548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20" name="Connettore 119"/>
              <p:cNvSpPr/>
              <p:nvPr/>
            </p:nvSpPr>
            <p:spPr>
              <a:xfrm>
                <a:off x="4453444" y="5589240"/>
                <a:ext cx="46548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cxnSp>
        <p:nvCxnSpPr>
          <p:cNvPr id="186" name="Connettore 2 185"/>
          <p:cNvCxnSpPr/>
          <p:nvPr/>
        </p:nvCxnSpPr>
        <p:spPr>
          <a:xfrm>
            <a:off x="4569508" y="2636912"/>
            <a:ext cx="1730684" cy="592994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uppo 197"/>
          <p:cNvGrpSpPr/>
          <p:nvPr/>
        </p:nvGrpSpPr>
        <p:grpSpPr>
          <a:xfrm>
            <a:off x="3938187" y="4400970"/>
            <a:ext cx="4162204" cy="1702368"/>
            <a:chOff x="3938187" y="4400970"/>
            <a:chExt cx="4162204" cy="1702368"/>
          </a:xfrm>
        </p:grpSpPr>
        <p:grpSp>
          <p:nvGrpSpPr>
            <p:cNvPr id="195" name="Gruppo 194"/>
            <p:cNvGrpSpPr/>
            <p:nvPr/>
          </p:nvGrpSpPr>
          <p:grpSpPr>
            <a:xfrm>
              <a:off x="4457559" y="4400970"/>
              <a:ext cx="3642832" cy="1702368"/>
              <a:chOff x="4457559" y="4400970"/>
              <a:chExt cx="3642832" cy="1702368"/>
            </a:xfrm>
          </p:grpSpPr>
          <p:sp>
            <p:nvSpPr>
              <p:cNvPr id="66" name="Ovale 65"/>
              <p:cNvSpPr/>
              <p:nvPr/>
            </p:nvSpPr>
            <p:spPr>
              <a:xfrm>
                <a:off x="6012160" y="4400970"/>
                <a:ext cx="2088231" cy="1702368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67" name="CasellaDiTesto 66"/>
              <p:cNvSpPr txBox="1"/>
              <p:nvPr/>
            </p:nvSpPr>
            <p:spPr>
              <a:xfrm>
                <a:off x="6300192" y="4561225"/>
                <a:ext cx="9539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 smtClean="0"/>
                  <a:t>Regione</a:t>
                </a:r>
                <a:endParaRPr lang="it-IT" b="1" dirty="0"/>
              </a:p>
            </p:txBody>
          </p:sp>
          <p:sp>
            <p:nvSpPr>
              <p:cNvPr id="68" name="CasellaDiTesto 67"/>
              <p:cNvSpPr txBox="1"/>
              <p:nvPr/>
            </p:nvSpPr>
            <p:spPr>
              <a:xfrm>
                <a:off x="6300192" y="5104735"/>
                <a:ext cx="4747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b="1" dirty="0" smtClean="0"/>
                  <a:t>R1</a:t>
                </a:r>
              </a:p>
              <a:p>
                <a:endParaRPr lang="it-IT" sz="1200" b="1" dirty="0"/>
              </a:p>
            </p:txBody>
          </p:sp>
          <p:sp>
            <p:nvSpPr>
              <p:cNvPr id="69" name="CasellaDiTesto 68"/>
              <p:cNvSpPr txBox="1"/>
              <p:nvPr/>
            </p:nvSpPr>
            <p:spPr>
              <a:xfrm>
                <a:off x="7056275" y="5415701"/>
                <a:ext cx="4747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200" b="1" dirty="0" smtClean="0"/>
                  <a:t>R2</a:t>
                </a:r>
              </a:p>
              <a:p>
                <a:endParaRPr lang="it-IT" sz="1200" b="1" dirty="0"/>
              </a:p>
            </p:txBody>
          </p:sp>
          <p:sp>
            <p:nvSpPr>
              <p:cNvPr id="70" name="Connettore 69"/>
              <p:cNvSpPr/>
              <p:nvPr/>
            </p:nvSpPr>
            <p:spPr>
              <a:xfrm>
                <a:off x="7380312" y="5615529"/>
                <a:ext cx="46548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71" name="Connettore 70"/>
              <p:cNvSpPr/>
              <p:nvPr/>
            </p:nvSpPr>
            <p:spPr>
              <a:xfrm>
                <a:off x="6613684" y="5301208"/>
                <a:ext cx="46548" cy="45719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74" name="Connettore 7 73"/>
              <p:cNvCxnSpPr>
                <a:stCxn id="120" idx="5"/>
                <a:endCxn id="70" idx="3"/>
              </p:cNvCxnSpPr>
              <p:nvPr/>
            </p:nvCxnSpPr>
            <p:spPr>
              <a:xfrm rot="5400000" flipH="1" flipV="1">
                <a:off x="5782133" y="4329979"/>
                <a:ext cx="280421" cy="2929569"/>
              </a:xfrm>
              <a:prstGeom prst="curvedConnector3">
                <a:avLst>
                  <a:gd name="adj1" fmla="val -83908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6" name="Connettore 7 195"/>
            <p:cNvCxnSpPr>
              <a:endCxn id="71" idx="6"/>
            </p:cNvCxnSpPr>
            <p:nvPr/>
          </p:nvCxnSpPr>
          <p:spPr>
            <a:xfrm>
              <a:off x="3938187" y="5121501"/>
              <a:ext cx="2722045" cy="202567"/>
            </a:xfrm>
            <a:prstGeom prst="curvedConnector3">
              <a:avLst>
                <a:gd name="adj1" fmla="val 108398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itolo 1"/>
          <p:cNvSpPr txBox="1">
            <a:spLocks/>
          </p:cNvSpPr>
          <p:nvPr/>
        </p:nvSpPr>
        <p:spPr>
          <a:xfrm>
            <a:off x="834952" y="-7958"/>
            <a:ext cx="8229600" cy="3809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Espressioni - Chain</a:t>
            </a:r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70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-28601"/>
            <a:ext cx="7869560" cy="562074"/>
          </a:xfrm>
        </p:spPr>
        <p:txBody>
          <a:bodyPr/>
          <a:lstStyle/>
          <a:p>
            <a:pPr algn="l"/>
            <a:r>
              <a:rPr lang="it-IT" sz="2400" dirty="0" smtClean="0">
                <a:solidFill>
                  <a:schemeClr val="bg1"/>
                </a:solidFill>
              </a:rPr>
              <a:t>Modellazione relazione binaria con attributo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27584" y="548680"/>
            <a:ext cx="7416824" cy="5577483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Una persona risiede in un luogo per un certo periodo di tempo.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112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1392927" y="2146342"/>
            <a:ext cx="127444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Persona</a:t>
            </a:r>
            <a:endParaRPr lang="it-IT" dirty="0"/>
          </a:p>
        </p:txBody>
      </p:sp>
      <p:sp>
        <p:nvSpPr>
          <p:cNvPr id="6" name="Rettangolo 5"/>
          <p:cNvSpPr/>
          <p:nvPr/>
        </p:nvSpPr>
        <p:spPr>
          <a:xfrm>
            <a:off x="1392927" y="4018550"/>
            <a:ext cx="127444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Luogo</a:t>
            </a:r>
            <a:endParaRPr lang="it-IT" dirty="0"/>
          </a:p>
        </p:txBody>
      </p:sp>
      <p:sp>
        <p:nvSpPr>
          <p:cNvPr id="7" name="Rombo 6"/>
          <p:cNvSpPr/>
          <p:nvPr/>
        </p:nvSpPr>
        <p:spPr>
          <a:xfrm>
            <a:off x="1482937" y="3010438"/>
            <a:ext cx="1094420" cy="7200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 smtClean="0"/>
              <a:t>risiede</a:t>
            </a:r>
            <a:endParaRPr lang="it-IT" sz="1000" dirty="0"/>
          </a:p>
        </p:txBody>
      </p:sp>
      <p:cxnSp>
        <p:nvCxnSpPr>
          <p:cNvPr id="9" name="Connettore 1 8"/>
          <p:cNvCxnSpPr>
            <a:stCxn id="5" idx="2"/>
            <a:endCxn id="7" idx="0"/>
          </p:cNvCxnSpPr>
          <p:nvPr/>
        </p:nvCxnSpPr>
        <p:spPr>
          <a:xfrm>
            <a:off x="2030147" y="2603542"/>
            <a:ext cx="0" cy="406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1 10"/>
          <p:cNvCxnSpPr>
            <a:stCxn id="7" idx="2"/>
          </p:cNvCxnSpPr>
          <p:nvPr/>
        </p:nvCxnSpPr>
        <p:spPr>
          <a:xfrm>
            <a:off x="2030147" y="3730518"/>
            <a:ext cx="0" cy="66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e 13"/>
          <p:cNvSpPr/>
          <p:nvPr/>
        </p:nvSpPr>
        <p:spPr>
          <a:xfrm>
            <a:off x="2667367" y="2908714"/>
            <a:ext cx="216024" cy="2034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1 15"/>
          <p:cNvCxnSpPr>
            <a:endCxn id="14" idx="3"/>
          </p:cNvCxnSpPr>
          <p:nvPr/>
        </p:nvCxnSpPr>
        <p:spPr>
          <a:xfrm flipV="1">
            <a:off x="2329031" y="3082368"/>
            <a:ext cx="369972" cy="216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/>
          <p:cNvSpPr txBox="1"/>
          <p:nvPr/>
        </p:nvSpPr>
        <p:spPr>
          <a:xfrm>
            <a:off x="2514017" y="2627654"/>
            <a:ext cx="955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00" dirty="0" err="1" smtClean="0"/>
              <a:t>periodoTempo</a:t>
            </a:r>
            <a:endParaRPr lang="it-IT" sz="1000" dirty="0"/>
          </a:p>
        </p:txBody>
      </p:sp>
      <p:grpSp>
        <p:nvGrpSpPr>
          <p:cNvPr id="8" name="Gruppo 7"/>
          <p:cNvGrpSpPr/>
          <p:nvPr/>
        </p:nvGrpSpPr>
        <p:grpSpPr>
          <a:xfrm>
            <a:off x="4370886" y="1879104"/>
            <a:ext cx="4175127" cy="3625630"/>
            <a:chOff x="4370886" y="1879104"/>
            <a:chExt cx="4175127" cy="3625630"/>
          </a:xfrm>
        </p:grpSpPr>
        <p:cxnSp>
          <p:nvCxnSpPr>
            <p:cNvPr id="34" name="Connettore 1 33"/>
            <p:cNvCxnSpPr>
              <a:stCxn id="18" idx="2"/>
              <a:endCxn id="22" idx="0"/>
            </p:cNvCxnSpPr>
            <p:nvPr/>
          </p:nvCxnSpPr>
          <p:spPr>
            <a:xfrm flipH="1">
              <a:off x="5415002" y="2336304"/>
              <a:ext cx="5780" cy="271123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ttangolo 17"/>
            <p:cNvSpPr/>
            <p:nvPr/>
          </p:nvSpPr>
          <p:spPr>
            <a:xfrm>
              <a:off x="4520682" y="1879104"/>
              <a:ext cx="18002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Persona</a:t>
              </a:r>
              <a:endParaRPr lang="it-IT" dirty="0"/>
            </a:p>
          </p:txBody>
        </p:sp>
        <p:sp>
          <p:nvSpPr>
            <p:cNvPr id="19" name="Rombo 18"/>
            <p:cNvSpPr/>
            <p:nvPr/>
          </p:nvSpPr>
          <p:spPr>
            <a:xfrm>
              <a:off x="4540408" y="2541031"/>
              <a:ext cx="1760748" cy="717519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dirty="0" err="1" smtClean="0"/>
                <a:t>haResidenza</a:t>
              </a:r>
              <a:endParaRPr lang="it-IT" sz="1050" dirty="0"/>
            </a:p>
          </p:txBody>
        </p:sp>
        <p:sp>
          <p:nvSpPr>
            <p:cNvPr id="20" name="Rettangolo 19"/>
            <p:cNvSpPr/>
            <p:nvPr/>
          </p:nvSpPr>
          <p:spPr>
            <a:xfrm>
              <a:off x="4370886" y="3463280"/>
              <a:ext cx="2088232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Residenza</a:t>
              </a:r>
              <a:endParaRPr lang="it-IT" dirty="0"/>
            </a:p>
          </p:txBody>
        </p:sp>
        <p:sp>
          <p:nvSpPr>
            <p:cNvPr id="21" name="Rombo 20"/>
            <p:cNvSpPr/>
            <p:nvPr/>
          </p:nvSpPr>
          <p:spPr>
            <a:xfrm>
              <a:off x="4963582" y="4268022"/>
              <a:ext cx="914400" cy="576064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200" dirty="0" smtClean="0"/>
                <a:t>in</a:t>
              </a:r>
              <a:endParaRPr lang="it-IT" sz="1200" dirty="0"/>
            </a:p>
          </p:txBody>
        </p:sp>
        <p:sp>
          <p:nvSpPr>
            <p:cNvPr id="22" name="Rettangolo 21"/>
            <p:cNvSpPr/>
            <p:nvPr/>
          </p:nvSpPr>
          <p:spPr>
            <a:xfrm>
              <a:off x="4370886" y="5047534"/>
              <a:ext cx="2088232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Luogo</a:t>
              </a:r>
              <a:endParaRPr lang="it-IT" dirty="0"/>
            </a:p>
          </p:txBody>
        </p:sp>
        <p:sp>
          <p:nvSpPr>
            <p:cNvPr id="25" name="Ovale 24"/>
            <p:cNvSpPr/>
            <p:nvPr/>
          </p:nvSpPr>
          <p:spPr>
            <a:xfrm>
              <a:off x="7304452" y="3607296"/>
              <a:ext cx="288032" cy="1691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7" name="Connettore 2 26"/>
            <p:cNvCxnSpPr>
              <a:stCxn id="20" idx="3"/>
              <a:endCxn id="25" idx="2"/>
            </p:cNvCxnSpPr>
            <p:nvPr/>
          </p:nvCxnSpPr>
          <p:spPr>
            <a:xfrm>
              <a:off x="6459118" y="3691880"/>
              <a:ext cx="845334" cy="0"/>
            </a:xfrm>
            <a:prstGeom prst="straightConnector1">
              <a:avLst/>
            </a:prstGeom>
            <a:ln w="25400"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/>
            <p:cNvSpPr txBox="1"/>
            <p:nvPr/>
          </p:nvSpPr>
          <p:spPr>
            <a:xfrm>
              <a:off x="7448468" y="3463280"/>
              <a:ext cx="10975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200" dirty="0" err="1" smtClean="0"/>
                <a:t>periodoTempo</a:t>
              </a:r>
              <a:endParaRPr lang="it-IT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648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-9940"/>
            <a:ext cx="7869560" cy="558620"/>
          </a:xfrm>
        </p:spPr>
        <p:txBody>
          <a:bodyPr/>
          <a:lstStyle/>
          <a:p>
            <a:pPr algn="l"/>
            <a:r>
              <a:rPr lang="it-IT" sz="2800" dirty="0" smtClean="0">
                <a:solidFill>
                  <a:schemeClr val="bg1"/>
                </a:solidFill>
              </a:rPr>
              <a:t>Modellazione relazione N-aria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55576" y="620688"/>
            <a:ext cx="7416824" cy="5505475"/>
          </a:xfrm>
        </p:spPr>
        <p:txBody>
          <a:bodyPr/>
          <a:lstStyle/>
          <a:p>
            <a:pPr marL="0" indent="0" algn="just">
              <a:buNone/>
            </a:pPr>
            <a:r>
              <a:rPr lang="it-IT" sz="2400" dirty="0" smtClean="0"/>
              <a:t>Esercizio: Valerio </a:t>
            </a:r>
            <a:r>
              <a:rPr lang="it-IT" sz="2400" dirty="0" err="1" smtClean="0"/>
              <a:t>Mastandrea</a:t>
            </a:r>
            <a:r>
              <a:rPr lang="it-IT" sz="2400" dirty="0" smtClean="0"/>
              <a:t> nel </a:t>
            </a:r>
            <a:r>
              <a:rPr lang="it-IT" sz="2400" dirty="0"/>
              <a:t>2013 ha vinto il David di Donatello per il miglior attore protagonista per </a:t>
            </a:r>
            <a:r>
              <a:rPr lang="it-IT" sz="2400" dirty="0" smtClean="0"/>
              <a:t>il </a:t>
            </a:r>
            <a:r>
              <a:rPr lang="it-IT" sz="2400" dirty="0"/>
              <a:t>film </a:t>
            </a:r>
            <a:r>
              <a:rPr lang="it-IT" sz="2400" dirty="0" smtClean="0"/>
              <a:t>«Gli equilibristi» </a:t>
            </a:r>
            <a:r>
              <a:rPr lang="it-IT" sz="2400" dirty="0"/>
              <a:t>e il David di Donatello per il miglior attore non </a:t>
            </a:r>
            <a:r>
              <a:rPr lang="it-IT" sz="2400" dirty="0" smtClean="0"/>
              <a:t>protagonista </a:t>
            </a:r>
            <a:r>
              <a:rPr lang="it-IT" sz="2400" dirty="0"/>
              <a:t>per il film </a:t>
            </a:r>
            <a:r>
              <a:rPr lang="it-IT" sz="2400" dirty="0" smtClean="0"/>
              <a:t>«Viva </a:t>
            </a:r>
            <a:r>
              <a:rPr lang="it-IT" sz="2400" dirty="0"/>
              <a:t>la </a:t>
            </a:r>
            <a:r>
              <a:rPr lang="it-IT" sz="2400" dirty="0" smtClean="0"/>
              <a:t>libertà».</a:t>
            </a:r>
            <a:endParaRPr lang="it-IT" sz="2400" dirty="0"/>
          </a:p>
          <a:p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113</a:t>
            </a:fld>
            <a:endParaRPr lang="it-IT"/>
          </a:p>
        </p:txBody>
      </p:sp>
      <p:sp>
        <p:nvSpPr>
          <p:cNvPr id="39" name="Fumetto 2 38"/>
          <p:cNvSpPr/>
          <p:nvPr/>
        </p:nvSpPr>
        <p:spPr>
          <a:xfrm>
            <a:off x="1691680" y="3068960"/>
            <a:ext cx="5472608" cy="1872208"/>
          </a:xfrm>
          <a:prstGeom prst="wedgeRoundRectCallout">
            <a:avLst>
              <a:gd name="adj1" fmla="val -64831"/>
              <a:gd name="adj2" fmla="val -932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 dirty="0" smtClean="0"/>
          </a:p>
          <a:p>
            <a:pPr algn="ctr"/>
            <a:r>
              <a:rPr lang="it-IT" sz="2400" dirty="0" smtClean="0"/>
              <a:t>La nostra modellazione ci consente di rispondere alla domanda quale </a:t>
            </a:r>
            <a:r>
              <a:rPr lang="it-IT" sz="2400" dirty="0"/>
              <a:t>ruolo ha </a:t>
            </a:r>
            <a:r>
              <a:rPr lang="it-IT" sz="2400" dirty="0" smtClean="0"/>
              <a:t>interpretato </a:t>
            </a:r>
            <a:r>
              <a:rPr lang="it-IT" sz="2400" dirty="0" err="1" smtClean="0"/>
              <a:t>Mastandrea</a:t>
            </a:r>
            <a:r>
              <a:rPr lang="it-IT" sz="2400" dirty="0" smtClean="0"/>
              <a:t> </a:t>
            </a:r>
          </a:p>
          <a:p>
            <a:pPr algn="ctr"/>
            <a:r>
              <a:rPr lang="it-IT" sz="2400" dirty="0" smtClean="0"/>
              <a:t>nel </a:t>
            </a:r>
            <a:r>
              <a:rPr lang="it-IT" sz="2400" dirty="0"/>
              <a:t>film "Gli equilibristi?"</a:t>
            </a:r>
          </a:p>
        </p:txBody>
      </p:sp>
    </p:spTree>
    <p:extLst>
      <p:ext uri="{BB962C8B-B14F-4D97-AF65-F5344CB8AC3E}">
        <p14:creationId xmlns:p14="http://schemas.microsoft.com/office/powerpoint/2010/main" val="257479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2211" y="473390"/>
            <a:ext cx="7844589" cy="676832"/>
          </a:xfrm>
        </p:spPr>
        <p:txBody>
          <a:bodyPr/>
          <a:lstStyle/>
          <a:p>
            <a:pPr algn="l"/>
            <a:r>
              <a:rPr lang="it-IT" sz="3600" dirty="0" smtClean="0">
                <a:solidFill>
                  <a:srgbClr val="C00000"/>
                </a:solidFill>
              </a:rPr>
              <a:t>Ontologia delle opere d’arte</a:t>
            </a:r>
            <a:endParaRPr lang="it-IT" sz="3600" dirty="0">
              <a:solidFill>
                <a:srgbClr val="C00000"/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114</a:t>
            </a:fld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42211" y="1263316"/>
            <a:ext cx="7402198" cy="4685964"/>
          </a:xfrm>
        </p:spPr>
        <p:txBody>
          <a:bodyPr/>
          <a:lstStyle/>
          <a:p>
            <a:pPr marL="0" indent="0" algn="just">
              <a:buNone/>
            </a:pPr>
            <a:r>
              <a:rPr lang="it-IT" sz="2400" dirty="0" smtClean="0"/>
              <a:t>Il dominio di interesse sono gli </a:t>
            </a:r>
            <a:r>
              <a:rPr lang="it-IT" sz="2400" dirty="0"/>
              <a:t>artisti </a:t>
            </a:r>
            <a:r>
              <a:rPr lang="it-IT" sz="2400" dirty="0" smtClean="0"/>
              <a:t>e le loro </a:t>
            </a:r>
            <a:r>
              <a:rPr lang="it-IT" sz="2400" dirty="0"/>
              <a:t>opere d’arte.</a:t>
            </a:r>
          </a:p>
          <a:p>
            <a:pPr marL="0" indent="0" algn="just">
              <a:buNone/>
            </a:pPr>
            <a:r>
              <a:rPr lang="it-IT" sz="2400" dirty="0"/>
              <a:t>Le opere d’arte possono essere di diverso tipo: statue, dipinti, opere </a:t>
            </a:r>
            <a:r>
              <a:rPr lang="it-IT" sz="2400" dirty="0" smtClean="0"/>
              <a:t>musicali, etc. (ne esistono altri tipi). </a:t>
            </a:r>
            <a:r>
              <a:rPr lang="it-IT" sz="2400" dirty="0"/>
              <a:t>A seconda del tipo di opere che creano, gli artisti sono pittori, scultori, </a:t>
            </a:r>
            <a:r>
              <a:rPr lang="it-IT" sz="2400" dirty="0" smtClean="0"/>
              <a:t>musicisti.</a:t>
            </a:r>
            <a:endParaRPr lang="it-IT" sz="2400" dirty="0"/>
          </a:p>
          <a:p>
            <a:pPr marL="0" indent="0" algn="just">
              <a:buNone/>
            </a:pPr>
            <a:r>
              <a:rPr lang="it-IT" sz="2400" dirty="0"/>
              <a:t>Le opere hanno un titolo e una data di creazione. Inoltre </a:t>
            </a:r>
            <a:r>
              <a:rPr lang="it-IT" sz="2400" dirty="0" smtClean="0"/>
              <a:t>possono essere </a:t>
            </a:r>
            <a:r>
              <a:rPr lang="it-IT" sz="2400" dirty="0"/>
              <a:t>esposte in </a:t>
            </a:r>
            <a:r>
              <a:rPr lang="it-IT" sz="2400" dirty="0" smtClean="0"/>
              <a:t>un museo</a:t>
            </a:r>
            <a:r>
              <a:rPr lang="it-IT" sz="2400" dirty="0"/>
              <a:t>.  </a:t>
            </a:r>
          </a:p>
          <a:p>
            <a:pPr marL="0" indent="0" algn="just">
              <a:buNone/>
            </a:pPr>
            <a:r>
              <a:rPr lang="it-IT" sz="2400" dirty="0" smtClean="0"/>
              <a:t>Le </a:t>
            </a:r>
            <a:r>
              <a:rPr lang="it-IT" sz="2400" dirty="0"/>
              <a:t>date di creazione  appartengono  </a:t>
            </a:r>
            <a:r>
              <a:rPr lang="it-IT" sz="2400" dirty="0" smtClean="0"/>
              <a:t>ad </a:t>
            </a:r>
            <a:r>
              <a:rPr lang="it-IT" sz="2400" dirty="0"/>
              <a:t>epoche </a:t>
            </a:r>
            <a:r>
              <a:rPr lang="it-IT" sz="2400" dirty="0" smtClean="0"/>
              <a:t>diverse tra cui età </a:t>
            </a:r>
            <a:r>
              <a:rPr lang="it-IT" sz="2400" dirty="0"/>
              <a:t>antica, medioevale, moderna e contemporanea.  </a:t>
            </a:r>
            <a:r>
              <a:rPr lang="it-IT" sz="2400" dirty="0" smtClean="0"/>
              <a:t>In base all’epoca di appartenenza, le opere si possono classificare in </a:t>
            </a:r>
            <a:r>
              <a:rPr lang="it-IT" sz="2400" dirty="0"/>
              <a:t>arte classica, medievale, </a:t>
            </a:r>
            <a:r>
              <a:rPr lang="it-IT" sz="2400" dirty="0" smtClean="0"/>
              <a:t>etc.</a:t>
            </a:r>
            <a:endParaRPr lang="it-IT" sz="24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842211" y="0"/>
            <a:ext cx="1208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solidFill>
                  <a:schemeClr val="bg1"/>
                </a:solidFill>
              </a:rPr>
              <a:t>Esercizio</a:t>
            </a:r>
            <a:r>
              <a:rPr lang="it-IT" b="1" dirty="0" smtClean="0">
                <a:solidFill>
                  <a:schemeClr val="bg1"/>
                </a:solidFill>
              </a:rPr>
              <a:t> </a:t>
            </a:r>
            <a:r>
              <a:rPr lang="it-IT" dirty="0" smtClean="0">
                <a:solidFill>
                  <a:schemeClr val="bg1"/>
                </a:solidFill>
              </a:rPr>
              <a:t> 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59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745473" y="0"/>
            <a:ext cx="4875126" cy="370141"/>
          </a:xfrm>
        </p:spPr>
        <p:txBody>
          <a:bodyPr/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Fase 1- Dominio e scopi</a:t>
            </a:r>
            <a:r>
              <a:rPr lang="it-IT" sz="2400" dirty="0" smtClean="0">
                <a:solidFill>
                  <a:schemeClr val="bg1"/>
                </a:solidFill>
              </a:rPr>
              <a:t/>
            </a:r>
            <a:br>
              <a:rPr lang="it-IT" sz="2400" dirty="0" smtClean="0">
                <a:solidFill>
                  <a:schemeClr val="bg1"/>
                </a:solidFill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115</a:t>
            </a:fld>
            <a:endParaRPr lang="it-IT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827584" y="1070812"/>
            <a:ext cx="7859216" cy="505535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Dominio</a:t>
            </a:r>
            <a:r>
              <a:rPr lang="en-US" sz="2400" b="1" dirty="0" smtClean="0"/>
              <a:t>: </a:t>
            </a:r>
            <a:r>
              <a:rPr lang="en-US" sz="2400" dirty="0" smtClean="0"/>
              <a:t> </a:t>
            </a:r>
            <a:r>
              <a:rPr lang="en-US" sz="2400" dirty="0" err="1" smtClean="0"/>
              <a:t>artisti</a:t>
            </a:r>
            <a:r>
              <a:rPr lang="en-US" sz="2400" dirty="0" smtClean="0"/>
              <a:t> </a:t>
            </a:r>
            <a:r>
              <a:rPr lang="en-US" sz="2400" dirty="0" err="1" smtClean="0"/>
              <a:t>ed</a:t>
            </a:r>
            <a:r>
              <a:rPr lang="en-US" sz="2400" dirty="0" smtClean="0"/>
              <a:t> </a:t>
            </a:r>
            <a:r>
              <a:rPr lang="en-US" sz="2400" dirty="0" err="1" smtClean="0"/>
              <a:t>opere</a:t>
            </a:r>
            <a:r>
              <a:rPr lang="en-US" sz="2400" dirty="0" smtClean="0"/>
              <a:t> </a:t>
            </a:r>
            <a:r>
              <a:rPr lang="en-US" sz="2400" dirty="0" err="1" smtClean="0"/>
              <a:t>d’arte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it-IT" sz="2400" b="1" dirty="0" smtClean="0"/>
              <a:t>Scopo</a:t>
            </a:r>
            <a:r>
              <a:rPr lang="it-IT" sz="2400" dirty="0" smtClean="0"/>
              <a:t> (per esempio): </a:t>
            </a:r>
          </a:p>
          <a:p>
            <a:r>
              <a:rPr lang="it-IT" sz="2400" dirty="0"/>
              <a:t>creare un sito internet che consenta la visualizzazione delle informazioni relative </a:t>
            </a:r>
            <a:r>
              <a:rPr lang="it-IT" sz="2400" dirty="0" smtClean="0"/>
              <a:t>agli artisti e alle opere d’arte create nelle diverse epoche.</a:t>
            </a:r>
            <a:endParaRPr lang="it-IT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484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77820" y="0"/>
            <a:ext cx="5571106" cy="370141"/>
          </a:xfrm>
        </p:spPr>
        <p:txBody>
          <a:bodyPr/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Fase 2 – Riuso di </a:t>
            </a:r>
            <a:r>
              <a:rPr lang="it-IT" sz="2000" dirty="0" err="1" smtClean="0">
                <a:solidFill>
                  <a:schemeClr val="bg1"/>
                </a:solidFill>
              </a:rPr>
              <a:t>Dbpedia</a:t>
            </a:r>
            <a:r>
              <a:rPr lang="it-IT" sz="2400" dirty="0" smtClean="0">
                <a:solidFill>
                  <a:schemeClr val="bg1"/>
                </a:solidFill>
              </a:rPr>
              <a:t/>
            </a:r>
            <a:br>
              <a:rPr lang="it-IT" sz="2400" dirty="0" smtClean="0">
                <a:solidFill>
                  <a:schemeClr val="bg1"/>
                </a:solidFill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116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832" y="1894985"/>
            <a:ext cx="1512168" cy="151216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0" y="535572"/>
            <a:ext cx="7084145" cy="582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7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117</a:t>
            </a:fld>
            <a:endParaRPr lang="it-IT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77820" y="0"/>
            <a:ext cx="5571106" cy="370141"/>
          </a:xfrm>
        </p:spPr>
        <p:txBody>
          <a:bodyPr/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Fase 2 – Riuso di </a:t>
            </a:r>
            <a:r>
              <a:rPr lang="it-IT" sz="2000" dirty="0" err="1" smtClean="0">
                <a:solidFill>
                  <a:schemeClr val="bg1"/>
                </a:solidFill>
              </a:rPr>
              <a:t>Dbpedia</a:t>
            </a:r>
            <a:r>
              <a:rPr lang="it-IT" sz="2400" dirty="0" smtClean="0">
                <a:solidFill>
                  <a:schemeClr val="bg1"/>
                </a:solidFill>
              </a:rPr>
              <a:t/>
            </a:r>
            <a:br>
              <a:rPr lang="it-IT" sz="2400" dirty="0" smtClean="0">
                <a:solidFill>
                  <a:schemeClr val="bg1"/>
                </a:solidFill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844824"/>
            <a:ext cx="3629025" cy="2543175"/>
          </a:xfrm>
          <a:prstGeom prst="rect">
            <a:avLst/>
          </a:prstGeom>
        </p:spPr>
      </p:pic>
      <p:sp>
        <p:nvSpPr>
          <p:cNvPr id="7" name="Fumetto 1 6"/>
          <p:cNvSpPr/>
          <p:nvPr/>
        </p:nvSpPr>
        <p:spPr>
          <a:xfrm>
            <a:off x="7164288" y="2348880"/>
            <a:ext cx="1440160" cy="2592288"/>
          </a:xfrm>
          <a:prstGeom prst="wedgeRectCallout">
            <a:avLst>
              <a:gd name="adj1" fmla="val -106392"/>
              <a:gd name="adj2" fmla="val -279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Importo e riuso l’ontologia </a:t>
            </a:r>
            <a:r>
              <a:rPr lang="it-IT" dirty="0" err="1" smtClean="0"/>
              <a:t>DBpedia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43985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827584" y="1412776"/>
            <a:ext cx="6020944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2800" dirty="0"/>
              <a:t>Estrazione dei </a:t>
            </a:r>
            <a:r>
              <a:rPr lang="it-IT" sz="2800" dirty="0" smtClean="0"/>
              <a:t>concetti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2800" dirty="0"/>
              <a:t>Estrazione delle proprietà </a:t>
            </a:r>
            <a:r>
              <a:rPr lang="it-IT" sz="2800" dirty="0" smtClean="0"/>
              <a:t>intrinseche</a:t>
            </a:r>
          </a:p>
          <a:p>
            <a:r>
              <a:rPr lang="it-IT" sz="2800" dirty="0" smtClean="0"/>
              <a:t>3. Estrazione </a:t>
            </a:r>
            <a:r>
              <a:rPr lang="it-IT" sz="2800" dirty="0"/>
              <a:t>delle proprietà </a:t>
            </a:r>
            <a:r>
              <a:rPr lang="it-IT" sz="2800" dirty="0" smtClean="0"/>
              <a:t>estrinseche</a:t>
            </a:r>
          </a:p>
          <a:p>
            <a:r>
              <a:rPr lang="it-IT" sz="2800" dirty="0" smtClean="0"/>
              <a:t>4. Estrazione </a:t>
            </a:r>
            <a:r>
              <a:rPr lang="it-IT" sz="2800" dirty="0"/>
              <a:t>dei vincoli di cardinalità</a:t>
            </a:r>
          </a:p>
          <a:p>
            <a:endParaRPr lang="it-IT" dirty="0"/>
          </a:p>
          <a:p>
            <a:endParaRPr lang="it-IT" dirty="0"/>
          </a:p>
          <a:p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3" name="Titolo 1"/>
          <p:cNvSpPr txBox="1">
            <a:spLocks/>
          </p:cNvSpPr>
          <p:nvPr/>
        </p:nvSpPr>
        <p:spPr>
          <a:xfrm>
            <a:off x="877820" y="0"/>
            <a:ext cx="5571106" cy="370141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Fase 3/4</a:t>
            </a:r>
            <a:r>
              <a:rPr lang="it-IT" sz="2400" dirty="0" smtClean="0">
                <a:solidFill>
                  <a:schemeClr val="bg1"/>
                </a:solidFill>
              </a:rPr>
              <a:t/>
            </a:r>
            <a:br>
              <a:rPr lang="it-IT" sz="2400" dirty="0" smtClean="0">
                <a:solidFill>
                  <a:schemeClr val="bg1"/>
                </a:solidFill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Fumetto 1 3"/>
          <p:cNvSpPr/>
          <p:nvPr/>
        </p:nvSpPr>
        <p:spPr>
          <a:xfrm>
            <a:off x="7164288" y="2348880"/>
            <a:ext cx="1440160" cy="2592288"/>
          </a:xfrm>
          <a:prstGeom prst="wedgeRectCallout">
            <a:avLst>
              <a:gd name="adj1" fmla="val -79696"/>
              <a:gd name="adj2" fmla="val -492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Definizione di Dominio e Codominio delle proprietà.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079531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119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365"/>
            <a:ext cx="8888364" cy="5782947"/>
          </a:xfrm>
          <a:prstGeom prst="rect">
            <a:avLst/>
          </a:prstGeom>
        </p:spPr>
      </p:pic>
      <p:sp>
        <p:nvSpPr>
          <p:cNvPr id="7" name="Fumetto 1 6"/>
          <p:cNvSpPr/>
          <p:nvPr/>
        </p:nvSpPr>
        <p:spPr>
          <a:xfrm>
            <a:off x="7524328" y="3789040"/>
            <a:ext cx="1512168" cy="1224136"/>
          </a:xfrm>
          <a:prstGeom prst="wedgeRectCallout">
            <a:avLst>
              <a:gd name="adj1" fmla="val -81070"/>
              <a:gd name="adj2" fmla="val 153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Concetti dell’ontologia </a:t>
            </a:r>
            <a:r>
              <a:rPr lang="it-IT" dirty="0" err="1" smtClean="0"/>
              <a:t>DBpedia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5526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-99392"/>
            <a:ext cx="6624736" cy="634082"/>
          </a:xfrm>
        </p:spPr>
        <p:txBody>
          <a:bodyPr/>
          <a:lstStyle/>
          <a:p>
            <a:pPr algn="l"/>
            <a:r>
              <a:rPr lang="it-IT" sz="2800" dirty="0" smtClean="0">
                <a:solidFill>
                  <a:schemeClr val="bg1"/>
                </a:solidFill>
              </a:rPr>
              <a:t>RDFS – RDF Schema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8681"/>
            <a:ext cx="8229600" cy="1728192"/>
          </a:xfrm>
        </p:spPr>
        <p:txBody>
          <a:bodyPr/>
          <a:lstStyle/>
          <a:p>
            <a:r>
              <a:rPr lang="it-IT" dirty="0" smtClean="0"/>
              <a:t>«Vocabolario» per RDF</a:t>
            </a:r>
          </a:p>
          <a:p>
            <a:r>
              <a:rPr lang="it-IT" dirty="0" smtClean="0"/>
              <a:t>W3C standard</a:t>
            </a:r>
          </a:p>
          <a:p>
            <a:endParaRPr lang="it-IT" dirty="0"/>
          </a:p>
        </p:txBody>
      </p:sp>
      <p:sp>
        <p:nvSpPr>
          <p:cNvPr id="4" name="Rettangolo 3"/>
          <p:cNvSpPr/>
          <p:nvPr/>
        </p:nvSpPr>
        <p:spPr>
          <a:xfrm>
            <a:off x="6469415" y="3044976"/>
            <a:ext cx="1224136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2"/>
                </a:solidFill>
              </a:rPr>
              <a:t>Libro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1437547" y="3050462"/>
            <a:ext cx="1368152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2"/>
                </a:solidFill>
              </a:rPr>
              <a:t>Scrittore</a:t>
            </a:r>
            <a:endParaRPr lang="it-IT" dirty="0">
              <a:solidFill>
                <a:schemeClr val="tx2"/>
              </a:solidFill>
            </a:endParaRPr>
          </a:p>
        </p:txBody>
      </p:sp>
      <p:cxnSp>
        <p:nvCxnSpPr>
          <p:cNvPr id="10" name="Connettore 1 9"/>
          <p:cNvCxnSpPr/>
          <p:nvPr/>
        </p:nvCxnSpPr>
        <p:spPr>
          <a:xfrm>
            <a:off x="179512" y="4581128"/>
            <a:ext cx="7661317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/>
          <p:cNvSpPr/>
          <p:nvPr/>
        </p:nvSpPr>
        <p:spPr>
          <a:xfrm>
            <a:off x="6006938" y="5007690"/>
            <a:ext cx="2160240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2"/>
                </a:solidFill>
              </a:rPr>
              <a:t>L’uomo che sussurrava ai cavalli</a:t>
            </a:r>
            <a:endParaRPr lang="it-IT" dirty="0">
              <a:solidFill>
                <a:schemeClr val="tx2"/>
              </a:solidFill>
            </a:endParaRPr>
          </a:p>
        </p:txBody>
      </p:sp>
      <p:cxnSp>
        <p:nvCxnSpPr>
          <p:cNvPr id="15" name="Connettore 2 14"/>
          <p:cNvCxnSpPr>
            <a:stCxn id="13" idx="0"/>
            <a:endCxn id="4" idx="2"/>
          </p:cNvCxnSpPr>
          <p:nvPr/>
        </p:nvCxnSpPr>
        <p:spPr>
          <a:xfrm flipH="1" flipV="1">
            <a:off x="7081483" y="3502176"/>
            <a:ext cx="5575" cy="150551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/>
          <p:cNvSpPr txBox="1"/>
          <p:nvPr/>
        </p:nvSpPr>
        <p:spPr>
          <a:xfrm rot="16200000">
            <a:off x="1593673" y="379661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solidFill>
                  <a:schemeClr val="tx2"/>
                </a:solidFill>
              </a:rPr>
              <a:t>type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17" name="Ovale 16"/>
          <p:cNvSpPr/>
          <p:nvPr/>
        </p:nvSpPr>
        <p:spPr>
          <a:xfrm>
            <a:off x="1293531" y="5007690"/>
            <a:ext cx="1656184" cy="91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2"/>
                </a:solidFill>
              </a:rPr>
              <a:t>Nicholas Evans</a:t>
            </a:r>
            <a:endParaRPr lang="it-IT" dirty="0">
              <a:solidFill>
                <a:schemeClr val="tx2"/>
              </a:solidFill>
            </a:endParaRPr>
          </a:p>
        </p:txBody>
      </p:sp>
      <p:cxnSp>
        <p:nvCxnSpPr>
          <p:cNvPr id="19" name="Connettore 2 18"/>
          <p:cNvCxnSpPr>
            <a:stCxn id="17" idx="0"/>
            <a:endCxn id="5" idx="2"/>
          </p:cNvCxnSpPr>
          <p:nvPr/>
        </p:nvCxnSpPr>
        <p:spPr>
          <a:xfrm flipV="1">
            <a:off x="2121623" y="3507662"/>
            <a:ext cx="0" cy="150002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/>
          <p:cNvSpPr txBox="1"/>
          <p:nvPr/>
        </p:nvSpPr>
        <p:spPr>
          <a:xfrm rot="16200000">
            <a:off x="6596058" y="3802345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solidFill>
                  <a:schemeClr val="tx2"/>
                </a:solidFill>
              </a:rPr>
              <a:t>type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29" name="Rettangolo 28"/>
          <p:cNvSpPr/>
          <p:nvPr/>
        </p:nvSpPr>
        <p:spPr>
          <a:xfrm>
            <a:off x="4029835" y="3050462"/>
            <a:ext cx="1224136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haScritto</a:t>
            </a:r>
            <a:endParaRPr lang="it-IT" dirty="0"/>
          </a:p>
        </p:txBody>
      </p:sp>
      <p:cxnSp>
        <p:nvCxnSpPr>
          <p:cNvPr id="37" name="Connettore 2 36"/>
          <p:cNvCxnSpPr>
            <a:stCxn id="29" idx="1"/>
            <a:endCxn id="5" idx="3"/>
          </p:cNvCxnSpPr>
          <p:nvPr/>
        </p:nvCxnSpPr>
        <p:spPr>
          <a:xfrm flipH="1">
            <a:off x="2805699" y="3279062"/>
            <a:ext cx="122413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/>
          <p:cNvCxnSpPr>
            <a:stCxn id="29" idx="3"/>
            <a:endCxn id="4" idx="1"/>
          </p:cNvCxnSpPr>
          <p:nvPr/>
        </p:nvCxnSpPr>
        <p:spPr>
          <a:xfrm flipV="1">
            <a:off x="5253971" y="3273576"/>
            <a:ext cx="1215444" cy="5486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/>
          <p:cNvSpPr txBox="1"/>
          <p:nvPr/>
        </p:nvSpPr>
        <p:spPr>
          <a:xfrm>
            <a:off x="2979432" y="292293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tx2"/>
                </a:solidFill>
              </a:rPr>
              <a:t>domain</a:t>
            </a:r>
          </a:p>
        </p:txBody>
      </p:sp>
      <p:sp>
        <p:nvSpPr>
          <p:cNvPr id="41" name="CasellaDiTesto 40"/>
          <p:cNvSpPr txBox="1"/>
          <p:nvPr/>
        </p:nvSpPr>
        <p:spPr>
          <a:xfrm>
            <a:off x="5405478" y="2865796"/>
            <a:ext cx="720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 smtClean="0">
                <a:solidFill>
                  <a:schemeClr val="tx2"/>
                </a:solidFill>
              </a:rPr>
              <a:t>range</a:t>
            </a:r>
            <a:endParaRPr lang="it-IT" b="1" dirty="0">
              <a:solidFill>
                <a:schemeClr val="tx2"/>
              </a:solidFill>
            </a:endParaRPr>
          </a:p>
        </p:txBody>
      </p:sp>
      <p:cxnSp>
        <p:nvCxnSpPr>
          <p:cNvPr id="43" name="Connettore 2 42"/>
          <p:cNvCxnSpPr>
            <a:stCxn id="17" idx="6"/>
            <a:endCxn id="13" idx="2"/>
          </p:cNvCxnSpPr>
          <p:nvPr/>
        </p:nvCxnSpPr>
        <p:spPr>
          <a:xfrm>
            <a:off x="2949715" y="5464890"/>
            <a:ext cx="305722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/>
          <p:cNvSpPr txBox="1"/>
          <p:nvPr/>
        </p:nvSpPr>
        <p:spPr>
          <a:xfrm>
            <a:off x="4029835" y="5089828"/>
            <a:ext cx="1023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tx2"/>
                </a:solidFill>
              </a:rPr>
              <a:t>haScritto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5" name="CasellaDiTesto 44"/>
          <p:cNvSpPr txBox="1"/>
          <p:nvPr/>
        </p:nvSpPr>
        <p:spPr>
          <a:xfrm flipH="1">
            <a:off x="179512" y="3617430"/>
            <a:ext cx="100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tx2"/>
                </a:solidFill>
              </a:rPr>
              <a:t>RDFS</a:t>
            </a:r>
            <a:endParaRPr lang="it-IT" sz="2400" b="1" dirty="0">
              <a:solidFill>
                <a:schemeClr val="tx2"/>
              </a:solidFill>
            </a:endParaRPr>
          </a:p>
        </p:txBody>
      </p:sp>
      <p:sp>
        <p:nvSpPr>
          <p:cNvPr id="46" name="CasellaDiTesto 45"/>
          <p:cNvSpPr txBox="1"/>
          <p:nvPr/>
        </p:nvSpPr>
        <p:spPr>
          <a:xfrm flipH="1">
            <a:off x="287524" y="5206138"/>
            <a:ext cx="79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tx2"/>
                </a:solidFill>
              </a:rPr>
              <a:t>RDF</a:t>
            </a:r>
            <a:endParaRPr lang="it-IT" sz="2400" b="1" dirty="0">
              <a:solidFill>
                <a:schemeClr val="tx2"/>
              </a:solidFill>
            </a:endParaRPr>
          </a:p>
        </p:txBody>
      </p:sp>
      <p:sp>
        <p:nvSpPr>
          <p:cNvPr id="49" name="Segnaposto numero diapositiva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087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2210" y="274638"/>
            <a:ext cx="7844589" cy="676832"/>
          </a:xfrm>
        </p:spPr>
        <p:txBody>
          <a:bodyPr/>
          <a:lstStyle/>
          <a:p>
            <a:pPr algn="l"/>
            <a:r>
              <a:rPr lang="it-IT" sz="3600" dirty="0" smtClean="0">
                <a:solidFill>
                  <a:srgbClr val="C00000"/>
                </a:solidFill>
              </a:rPr>
              <a:t> Associazione Culturale</a:t>
            </a:r>
            <a:r>
              <a:rPr lang="it-IT" sz="3600" dirty="0">
                <a:solidFill>
                  <a:srgbClr val="C00000"/>
                </a:solidFill>
              </a:rPr>
              <a:t/>
            </a:r>
            <a:br>
              <a:rPr lang="it-IT" sz="3600" dirty="0">
                <a:solidFill>
                  <a:srgbClr val="C00000"/>
                </a:solidFill>
              </a:rPr>
            </a:br>
            <a:r>
              <a:rPr lang="it-IT" sz="3600" dirty="0" smtClean="0">
                <a:solidFill>
                  <a:srgbClr val="C00000"/>
                </a:solidFill>
              </a:rPr>
              <a:t/>
            </a:r>
            <a:br>
              <a:rPr lang="it-IT" sz="3600" dirty="0" smtClean="0">
                <a:solidFill>
                  <a:srgbClr val="C00000"/>
                </a:solidFill>
              </a:rPr>
            </a:br>
            <a:endParaRPr lang="it-IT" sz="3600" dirty="0">
              <a:solidFill>
                <a:srgbClr val="C00000"/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120</a:t>
            </a:fld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61737" y="1657718"/>
            <a:ext cx="7654679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it-IT" sz="2400" dirty="0" smtClean="0"/>
              <a:t>Un’associazione </a:t>
            </a:r>
            <a:r>
              <a:rPr lang="it-IT" sz="2400" dirty="0"/>
              <a:t>culturale vuole tenere traccia degli eventi che si </a:t>
            </a:r>
            <a:r>
              <a:rPr lang="it-IT" sz="2400" dirty="0" smtClean="0"/>
              <a:t>svolgono </a:t>
            </a:r>
            <a:r>
              <a:rPr lang="it-IT" sz="2400" dirty="0"/>
              <a:t>nella propria città: in particolare si vuole sapere la data </a:t>
            </a:r>
            <a:r>
              <a:rPr lang="it-IT" sz="2400" dirty="0" smtClean="0"/>
              <a:t>dell’evento, </a:t>
            </a:r>
            <a:r>
              <a:rPr lang="it-IT" sz="2400" dirty="0"/>
              <a:t>la sua </a:t>
            </a:r>
            <a:r>
              <a:rPr lang="it-IT" sz="2400" dirty="0" smtClean="0"/>
              <a:t>tipologia ed </a:t>
            </a:r>
            <a:r>
              <a:rPr lang="it-IT" sz="2400" dirty="0"/>
              <a:t>una sua breve descrizione. </a:t>
            </a:r>
          </a:p>
          <a:p>
            <a:pPr marL="0" indent="0" algn="just">
              <a:buNone/>
            </a:pPr>
            <a:r>
              <a:rPr lang="it-IT" sz="2400" dirty="0"/>
              <a:t>Di ogni evento si vuole inoltre sapere il </a:t>
            </a:r>
            <a:r>
              <a:rPr lang="it-IT" sz="2400" dirty="0" smtClean="0"/>
              <a:t>locale in </a:t>
            </a:r>
            <a:r>
              <a:rPr lang="it-IT" sz="2400" dirty="0"/>
              <a:t>cui si svolge, </a:t>
            </a:r>
            <a:r>
              <a:rPr lang="it-IT" sz="2400" dirty="0" smtClean="0"/>
              <a:t>specificandone </a:t>
            </a:r>
            <a:r>
              <a:rPr lang="it-IT" sz="2400" dirty="0"/>
              <a:t>il nome, l’indirizzo, la capienza ed il </a:t>
            </a:r>
            <a:r>
              <a:rPr lang="it-IT" sz="2400" dirty="0" smtClean="0"/>
              <a:t>proprietario (persona o società).</a:t>
            </a:r>
            <a:endParaRPr lang="it-IT" sz="2400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842211" y="0"/>
            <a:ext cx="1160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solidFill>
                  <a:schemeClr val="bg1"/>
                </a:solidFill>
              </a:rPr>
              <a:t>Esercizio </a:t>
            </a:r>
            <a:endParaRPr lang="it-IT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26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745473" y="0"/>
            <a:ext cx="4875126" cy="370141"/>
          </a:xfrm>
        </p:spPr>
        <p:txBody>
          <a:bodyPr/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FASE 1- Dominio e scopi</a:t>
            </a:r>
            <a:r>
              <a:rPr lang="it-IT" sz="2400" dirty="0" smtClean="0">
                <a:solidFill>
                  <a:schemeClr val="bg1"/>
                </a:solidFill>
              </a:rPr>
              <a:t/>
            </a:r>
            <a:br>
              <a:rPr lang="it-IT" sz="2400" dirty="0" smtClean="0">
                <a:solidFill>
                  <a:schemeClr val="bg1"/>
                </a:solidFill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121</a:t>
            </a:fld>
            <a:endParaRPr lang="it-IT"/>
          </a:p>
        </p:txBody>
      </p:sp>
      <p:sp>
        <p:nvSpPr>
          <p:cNvPr id="2" name="Segnaposto contenuto 1"/>
          <p:cNvSpPr>
            <a:spLocks noGrp="1"/>
          </p:cNvSpPr>
          <p:nvPr>
            <p:ph idx="1"/>
          </p:nvPr>
        </p:nvSpPr>
        <p:spPr>
          <a:xfrm>
            <a:off x="755576" y="1070812"/>
            <a:ext cx="7560840" cy="505535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/>
              <a:t>Dominio</a:t>
            </a:r>
            <a:r>
              <a:rPr lang="en-US" sz="2400" b="1" dirty="0" smtClean="0"/>
              <a:t>: </a:t>
            </a:r>
            <a:r>
              <a:rPr lang="en-US" sz="2400" dirty="0" smtClean="0"/>
              <a:t> </a:t>
            </a:r>
            <a:r>
              <a:rPr lang="en-US" sz="2400" dirty="0" err="1" smtClean="0"/>
              <a:t>eventi</a:t>
            </a:r>
            <a:r>
              <a:rPr lang="en-US" sz="2400" dirty="0" smtClean="0"/>
              <a:t> </a:t>
            </a:r>
            <a:r>
              <a:rPr lang="en-US" sz="2400" dirty="0" err="1" smtClean="0"/>
              <a:t>culturali</a:t>
            </a:r>
            <a:r>
              <a:rPr lang="en-US" sz="2400" dirty="0" smtClean="0"/>
              <a:t> </a:t>
            </a:r>
            <a:r>
              <a:rPr lang="en-US" sz="2400" dirty="0" err="1" smtClean="0"/>
              <a:t>che</a:t>
            </a:r>
            <a:r>
              <a:rPr lang="en-US" sz="2400" dirty="0" smtClean="0"/>
              <a:t> </a:t>
            </a:r>
            <a:r>
              <a:rPr lang="en-US" sz="2400" dirty="0" err="1" smtClean="0"/>
              <a:t>si</a:t>
            </a:r>
            <a:r>
              <a:rPr lang="en-US" sz="2400" dirty="0" smtClean="0"/>
              <a:t> </a:t>
            </a:r>
            <a:r>
              <a:rPr lang="en-US" sz="2400" dirty="0" err="1" smtClean="0"/>
              <a:t>svolgono</a:t>
            </a:r>
            <a:r>
              <a:rPr lang="en-US" sz="2400" dirty="0" smtClean="0"/>
              <a:t> </a:t>
            </a:r>
            <a:r>
              <a:rPr lang="en-US" sz="2400" dirty="0" err="1" smtClean="0"/>
              <a:t>nella</a:t>
            </a:r>
            <a:r>
              <a:rPr lang="en-US" sz="2400" dirty="0" smtClean="0"/>
              <a:t> </a:t>
            </a:r>
            <a:r>
              <a:rPr lang="en-US" sz="2400" dirty="0" err="1" smtClean="0"/>
              <a:t>città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it-IT" sz="2400" b="1" dirty="0" smtClean="0"/>
              <a:t>Scopo</a:t>
            </a:r>
            <a:r>
              <a:rPr lang="it-IT" sz="2400" dirty="0" smtClean="0"/>
              <a:t> (per esempio): </a:t>
            </a:r>
          </a:p>
          <a:p>
            <a:r>
              <a:rPr lang="it-IT" sz="2400" dirty="0"/>
              <a:t>creare un sito internet che consenta la visualizzazione delle informazioni relative agli </a:t>
            </a:r>
            <a:r>
              <a:rPr lang="it-IT" sz="2400" dirty="0" smtClean="0"/>
              <a:t>eventi culturali.</a:t>
            </a:r>
            <a:endParaRPr lang="it-IT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089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122</a:t>
            </a:fld>
            <a:endParaRPr lang="it-IT" dirty="0"/>
          </a:p>
        </p:txBody>
      </p:sp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55576" y="-27384"/>
            <a:ext cx="4875126" cy="370141"/>
          </a:xfrm>
        </p:spPr>
        <p:txBody>
          <a:bodyPr/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FASE 2 – Riuso ontologie esistenti</a:t>
            </a:r>
            <a:r>
              <a:rPr lang="it-IT" sz="2400" dirty="0" smtClean="0">
                <a:solidFill>
                  <a:schemeClr val="bg1"/>
                </a:solidFill>
              </a:rPr>
              <a:t/>
            </a:r>
            <a:br>
              <a:rPr lang="it-IT" sz="2400" dirty="0" smtClean="0">
                <a:solidFill>
                  <a:schemeClr val="bg1"/>
                </a:solidFill>
              </a:rPr>
            </a:b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827584" y="475098"/>
            <a:ext cx="7212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/>
              <a:t>Esiste già un’ontologia per il mio dominio di interesse??</a:t>
            </a:r>
            <a:endParaRPr lang="it-IT" sz="20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64272"/>
            <a:ext cx="1134410" cy="94850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02919"/>
            <a:ext cx="6264696" cy="516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6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contenuto 2"/>
          <p:cNvSpPr>
            <a:spLocks noGrp="1"/>
          </p:cNvSpPr>
          <p:nvPr>
            <p:ph idx="1"/>
          </p:nvPr>
        </p:nvSpPr>
        <p:spPr>
          <a:xfrm>
            <a:off x="842211" y="1628800"/>
            <a:ext cx="7402198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it-IT" sz="2400" dirty="0"/>
              <a:t>Una </a:t>
            </a:r>
            <a:r>
              <a:rPr lang="it-IT" sz="2400" dirty="0">
                <a:solidFill>
                  <a:srgbClr val="C00000"/>
                </a:solidFill>
              </a:rPr>
              <a:t>associazione culturale</a:t>
            </a:r>
            <a:r>
              <a:rPr lang="it-IT" sz="2400" dirty="0"/>
              <a:t> vuole tenere traccia degli </a:t>
            </a:r>
            <a:r>
              <a:rPr lang="it-IT" sz="2400" dirty="0">
                <a:solidFill>
                  <a:srgbClr val="C00000"/>
                </a:solidFill>
              </a:rPr>
              <a:t>eventi</a:t>
            </a:r>
            <a:r>
              <a:rPr lang="it-IT" sz="2400" dirty="0"/>
              <a:t> che si </a:t>
            </a:r>
            <a:r>
              <a:rPr lang="it-IT" sz="2400" dirty="0" smtClean="0"/>
              <a:t>svolgono </a:t>
            </a:r>
            <a:r>
              <a:rPr lang="it-IT" sz="2400" dirty="0"/>
              <a:t>nella propria </a:t>
            </a:r>
            <a:r>
              <a:rPr lang="it-IT" sz="2400" dirty="0">
                <a:solidFill>
                  <a:srgbClr val="C00000"/>
                </a:solidFill>
              </a:rPr>
              <a:t>città</a:t>
            </a:r>
            <a:r>
              <a:rPr lang="it-IT" sz="2400" dirty="0"/>
              <a:t>: in particolare si vuole sapere la data </a:t>
            </a:r>
            <a:r>
              <a:rPr lang="it-IT" sz="2400" dirty="0" smtClean="0"/>
              <a:t>dell’evento, </a:t>
            </a:r>
            <a:r>
              <a:rPr lang="it-IT" sz="2400" dirty="0"/>
              <a:t>la sua </a:t>
            </a:r>
            <a:r>
              <a:rPr lang="it-IT" sz="2400" dirty="0" smtClean="0"/>
              <a:t>tipologia ed </a:t>
            </a:r>
            <a:r>
              <a:rPr lang="it-IT" sz="2400" dirty="0"/>
              <a:t>una sua breve descrizione. </a:t>
            </a:r>
          </a:p>
          <a:p>
            <a:pPr marL="0" indent="0" algn="just">
              <a:buNone/>
            </a:pPr>
            <a:r>
              <a:rPr lang="it-IT" sz="2400" dirty="0"/>
              <a:t>Di ogni </a:t>
            </a:r>
            <a:r>
              <a:rPr lang="it-IT" sz="2400" dirty="0">
                <a:solidFill>
                  <a:srgbClr val="C00000"/>
                </a:solidFill>
              </a:rPr>
              <a:t>evento</a:t>
            </a:r>
            <a:r>
              <a:rPr lang="it-IT" sz="2400" dirty="0"/>
              <a:t> si vuole inoltre sapere il </a:t>
            </a:r>
            <a:r>
              <a:rPr lang="it-IT" sz="2400" dirty="0" smtClean="0">
                <a:solidFill>
                  <a:srgbClr val="C00000"/>
                </a:solidFill>
              </a:rPr>
              <a:t>locale </a:t>
            </a:r>
            <a:r>
              <a:rPr lang="it-IT" sz="2400" dirty="0" smtClean="0"/>
              <a:t>in </a:t>
            </a:r>
            <a:r>
              <a:rPr lang="it-IT" sz="2400" dirty="0"/>
              <a:t>cui si svolge, </a:t>
            </a:r>
            <a:r>
              <a:rPr lang="it-IT" sz="2400" dirty="0" smtClean="0"/>
              <a:t>specificandone </a:t>
            </a:r>
            <a:r>
              <a:rPr lang="it-IT" sz="2400" dirty="0"/>
              <a:t>il nome, l’indirizzo, la capienza ed </a:t>
            </a:r>
            <a:r>
              <a:rPr lang="it-IT" sz="2400" dirty="0" smtClean="0"/>
              <a:t>il </a:t>
            </a:r>
            <a:r>
              <a:rPr lang="it-IT" sz="2400" dirty="0" smtClean="0">
                <a:solidFill>
                  <a:srgbClr val="C00000"/>
                </a:solidFill>
              </a:rPr>
              <a:t>proprietario </a:t>
            </a:r>
            <a:r>
              <a:rPr lang="it-IT" sz="2400" dirty="0" smtClean="0"/>
              <a:t>(</a:t>
            </a:r>
            <a:r>
              <a:rPr lang="it-IT" sz="2400" dirty="0" smtClean="0">
                <a:solidFill>
                  <a:srgbClr val="C00000"/>
                </a:solidFill>
              </a:rPr>
              <a:t>persona</a:t>
            </a:r>
            <a:r>
              <a:rPr lang="it-IT" sz="2400" dirty="0" smtClean="0"/>
              <a:t> o </a:t>
            </a:r>
            <a:r>
              <a:rPr lang="it-IT" sz="2400" dirty="0" smtClean="0">
                <a:solidFill>
                  <a:srgbClr val="C00000"/>
                </a:solidFill>
              </a:rPr>
              <a:t>società</a:t>
            </a:r>
            <a:r>
              <a:rPr lang="it-IT" sz="2400" dirty="0" smtClean="0"/>
              <a:t>).</a:t>
            </a:r>
            <a:endParaRPr lang="it-IT" sz="2400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2210" y="274638"/>
            <a:ext cx="7844589" cy="676832"/>
          </a:xfrm>
        </p:spPr>
        <p:txBody>
          <a:bodyPr/>
          <a:lstStyle/>
          <a:p>
            <a:pPr algn="l"/>
            <a:r>
              <a:rPr lang="it-IT" sz="3600" dirty="0" smtClean="0">
                <a:solidFill>
                  <a:srgbClr val="C00000"/>
                </a:solidFill>
              </a:rPr>
              <a:t>Estrazione dei concetti</a:t>
            </a:r>
            <a:endParaRPr lang="it-IT" sz="3600" dirty="0">
              <a:solidFill>
                <a:srgbClr val="C00000"/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123</a:t>
            </a:fld>
            <a:endParaRPr lang="it-IT"/>
          </a:p>
        </p:txBody>
      </p:sp>
      <p:sp>
        <p:nvSpPr>
          <p:cNvPr id="23" name="CasellaDiTesto 22"/>
          <p:cNvSpPr txBox="1"/>
          <p:nvPr/>
        </p:nvSpPr>
        <p:spPr>
          <a:xfrm>
            <a:off x="842211" y="0"/>
            <a:ext cx="4528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FASE 3 – Ontologia Associazione Culturale</a:t>
            </a:r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94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55576" y="1657718"/>
            <a:ext cx="7488832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it-IT" sz="2400" dirty="0" smtClean="0"/>
              <a:t>Un’associazione </a:t>
            </a:r>
            <a:r>
              <a:rPr lang="it-IT" sz="2400" dirty="0"/>
              <a:t>culturale vuole tenere traccia degli eventi che si </a:t>
            </a:r>
            <a:r>
              <a:rPr lang="it-IT" sz="2400" dirty="0" smtClean="0"/>
              <a:t>svolgono </a:t>
            </a:r>
            <a:r>
              <a:rPr lang="it-IT" sz="2400" dirty="0"/>
              <a:t>nella propria città: in particolare si vuole sapere la </a:t>
            </a:r>
            <a:r>
              <a:rPr lang="it-IT" sz="2400" dirty="0">
                <a:solidFill>
                  <a:srgbClr val="C00000"/>
                </a:solidFill>
              </a:rPr>
              <a:t>data </a:t>
            </a:r>
            <a:r>
              <a:rPr lang="it-IT" sz="2400" dirty="0" smtClean="0"/>
              <a:t>dell’evento, </a:t>
            </a:r>
            <a:r>
              <a:rPr lang="it-IT" sz="2400" dirty="0"/>
              <a:t>la sua </a:t>
            </a:r>
            <a:r>
              <a:rPr lang="it-IT" sz="2400" dirty="0" smtClean="0">
                <a:solidFill>
                  <a:srgbClr val="C00000"/>
                </a:solidFill>
              </a:rPr>
              <a:t>tipologia</a:t>
            </a:r>
            <a:r>
              <a:rPr lang="it-IT" sz="2400" dirty="0" smtClean="0"/>
              <a:t> ed </a:t>
            </a:r>
            <a:r>
              <a:rPr lang="it-IT" sz="2400" dirty="0"/>
              <a:t>una sua breve </a:t>
            </a:r>
            <a:r>
              <a:rPr lang="it-IT" sz="2400" dirty="0">
                <a:solidFill>
                  <a:srgbClr val="C00000"/>
                </a:solidFill>
              </a:rPr>
              <a:t>descrizione</a:t>
            </a:r>
            <a:r>
              <a:rPr lang="it-IT" sz="2400" dirty="0"/>
              <a:t>. </a:t>
            </a:r>
          </a:p>
          <a:p>
            <a:pPr marL="0" indent="0" algn="just">
              <a:buNone/>
            </a:pPr>
            <a:r>
              <a:rPr lang="it-IT" sz="2400" dirty="0"/>
              <a:t>Di ogni evento si vuole inoltre sapere il </a:t>
            </a:r>
            <a:r>
              <a:rPr lang="it-IT" sz="2400" dirty="0" smtClean="0"/>
              <a:t>locale in </a:t>
            </a:r>
            <a:r>
              <a:rPr lang="it-IT" sz="2400" dirty="0"/>
              <a:t>cui si svolge, </a:t>
            </a:r>
            <a:r>
              <a:rPr lang="it-IT" sz="2400" dirty="0" smtClean="0"/>
              <a:t>specificandone </a:t>
            </a:r>
            <a:r>
              <a:rPr lang="it-IT" sz="2400" dirty="0"/>
              <a:t>il </a:t>
            </a:r>
            <a:r>
              <a:rPr lang="it-IT" sz="2400" dirty="0">
                <a:solidFill>
                  <a:srgbClr val="C00000"/>
                </a:solidFill>
              </a:rPr>
              <a:t>nome</a:t>
            </a:r>
            <a:r>
              <a:rPr lang="it-IT" sz="2400" dirty="0"/>
              <a:t>, l’</a:t>
            </a:r>
            <a:r>
              <a:rPr lang="it-IT" sz="2400" dirty="0">
                <a:solidFill>
                  <a:srgbClr val="C00000"/>
                </a:solidFill>
              </a:rPr>
              <a:t>indirizzo</a:t>
            </a:r>
            <a:r>
              <a:rPr lang="it-IT" sz="2400" dirty="0"/>
              <a:t>, la </a:t>
            </a:r>
            <a:r>
              <a:rPr lang="it-IT" sz="2400" dirty="0">
                <a:solidFill>
                  <a:srgbClr val="C00000"/>
                </a:solidFill>
              </a:rPr>
              <a:t>capienza</a:t>
            </a:r>
            <a:r>
              <a:rPr lang="it-IT" sz="2400" dirty="0"/>
              <a:t> ed </a:t>
            </a:r>
            <a:r>
              <a:rPr lang="it-IT" sz="2400" dirty="0" smtClean="0"/>
              <a:t>il </a:t>
            </a:r>
            <a:r>
              <a:rPr lang="it-IT" sz="2400" dirty="0"/>
              <a:t>proprietario (persona o società</a:t>
            </a:r>
            <a:r>
              <a:rPr lang="it-IT" sz="2400" dirty="0" smtClean="0"/>
              <a:t>).</a:t>
            </a:r>
            <a:endParaRPr lang="it-IT" sz="2400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2210" y="274638"/>
            <a:ext cx="7844589" cy="676832"/>
          </a:xfrm>
        </p:spPr>
        <p:txBody>
          <a:bodyPr/>
          <a:lstStyle/>
          <a:p>
            <a:pPr algn="l"/>
            <a:r>
              <a:rPr lang="it-IT" sz="3600" dirty="0" smtClean="0">
                <a:solidFill>
                  <a:srgbClr val="C00000"/>
                </a:solidFill>
              </a:rPr>
              <a:t>Estrazione delle proprietà intrinseche</a:t>
            </a:r>
            <a:br>
              <a:rPr lang="it-IT" sz="3600" dirty="0" smtClean="0">
                <a:solidFill>
                  <a:srgbClr val="C00000"/>
                </a:solidFill>
              </a:rPr>
            </a:br>
            <a:endParaRPr lang="it-IT" sz="3600" dirty="0">
              <a:solidFill>
                <a:srgbClr val="C00000"/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124</a:t>
            </a:fld>
            <a:endParaRPr lang="it-IT"/>
          </a:p>
        </p:txBody>
      </p:sp>
      <p:sp>
        <p:nvSpPr>
          <p:cNvPr id="4" name="Fumetto 1 3"/>
          <p:cNvSpPr/>
          <p:nvPr/>
        </p:nvSpPr>
        <p:spPr>
          <a:xfrm>
            <a:off x="6913287" y="848025"/>
            <a:ext cx="1692443" cy="809693"/>
          </a:xfrm>
          <a:prstGeom prst="wedgeRectCallout">
            <a:avLst>
              <a:gd name="adj1" fmla="val -168068"/>
              <a:gd name="adj2" fmla="val -3618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In </a:t>
            </a:r>
            <a:r>
              <a:rPr lang="it-IT" dirty="0" err="1" smtClean="0"/>
              <a:t>Graphol</a:t>
            </a:r>
            <a:r>
              <a:rPr lang="it-IT" dirty="0" smtClean="0"/>
              <a:t> si chiamano Attributi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842211" y="0"/>
            <a:ext cx="4528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FASE 3 – Ontologia Associazione Culturale</a:t>
            </a:r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54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2210" y="274638"/>
            <a:ext cx="7844589" cy="676832"/>
          </a:xfrm>
        </p:spPr>
        <p:txBody>
          <a:bodyPr/>
          <a:lstStyle/>
          <a:p>
            <a:pPr algn="l"/>
            <a:r>
              <a:rPr lang="it-IT" sz="3600" dirty="0" smtClean="0">
                <a:solidFill>
                  <a:srgbClr val="C00000"/>
                </a:solidFill>
              </a:rPr>
              <a:t>Estrazione delle proprietà estrinseche</a:t>
            </a:r>
            <a:br>
              <a:rPr lang="it-IT" sz="3600" dirty="0" smtClean="0">
                <a:solidFill>
                  <a:srgbClr val="C00000"/>
                </a:solidFill>
              </a:rPr>
            </a:br>
            <a:endParaRPr lang="it-IT" sz="3600" dirty="0">
              <a:solidFill>
                <a:srgbClr val="C00000"/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125</a:t>
            </a:fld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42211" y="1657718"/>
            <a:ext cx="7474205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it-IT" sz="2400" dirty="0" smtClean="0"/>
              <a:t>Un’associazione </a:t>
            </a:r>
            <a:r>
              <a:rPr lang="it-IT" sz="2400" dirty="0"/>
              <a:t>culturale vuole tenere traccia degli </a:t>
            </a:r>
            <a:endParaRPr lang="it-IT" sz="2400" dirty="0" smtClean="0"/>
          </a:p>
          <a:p>
            <a:pPr marL="0" indent="0" algn="just">
              <a:buNone/>
            </a:pPr>
            <a:r>
              <a:rPr lang="it-IT" sz="2400" i="1" dirty="0" smtClean="0">
                <a:solidFill>
                  <a:schemeClr val="accent1"/>
                </a:solidFill>
              </a:rPr>
              <a:t>eventi </a:t>
            </a:r>
            <a:r>
              <a:rPr lang="it-IT" sz="2400" i="1" dirty="0">
                <a:solidFill>
                  <a:schemeClr val="accent1"/>
                </a:solidFill>
              </a:rPr>
              <a:t>che si </a:t>
            </a:r>
            <a:r>
              <a:rPr lang="it-IT" sz="2400" i="1" dirty="0" smtClean="0">
                <a:solidFill>
                  <a:schemeClr val="accent1"/>
                </a:solidFill>
              </a:rPr>
              <a:t>svolgono nella </a:t>
            </a:r>
            <a:r>
              <a:rPr lang="it-IT" sz="2400" i="1" dirty="0">
                <a:solidFill>
                  <a:schemeClr val="accent1"/>
                </a:solidFill>
              </a:rPr>
              <a:t>propria città</a:t>
            </a:r>
            <a:r>
              <a:rPr lang="it-IT" sz="2400" dirty="0" smtClean="0"/>
              <a:t>:</a:t>
            </a:r>
          </a:p>
          <a:p>
            <a:pPr marL="0" indent="0" algn="just">
              <a:buNone/>
            </a:pPr>
            <a:r>
              <a:rPr lang="it-IT" sz="2400" dirty="0" smtClean="0"/>
              <a:t> </a:t>
            </a:r>
            <a:r>
              <a:rPr lang="it-IT" sz="2400" dirty="0"/>
              <a:t>in particolare si vuole sapere la data </a:t>
            </a:r>
            <a:r>
              <a:rPr lang="it-IT" sz="2400" dirty="0" smtClean="0"/>
              <a:t>dell’evento, </a:t>
            </a:r>
            <a:r>
              <a:rPr lang="it-IT" sz="2400" dirty="0"/>
              <a:t>la sua </a:t>
            </a:r>
            <a:r>
              <a:rPr lang="it-IT" sz="2400" dirty="0" smtClean="0"/>
              <a:t>tipologia ed </a:t>
            </a:r>
            <a:r>
              <a:rPr lang="it-IT" sz="2400" dirty="0"/>
              <a:t>una sua breve descrizione. </a:t>
            </a:r>
          </a:p>
          <a:p>
            <a:pPr marL="0" indent="0" algn="just">
              <a:buNone/>
            </a:pPr>
            <a:r>
              <a:rPr lang="it-IT" sz="2400" i="1" dirty="0">
                <a:solidFill>
                  <a:schemeClr val="accent1"/>
                </a:solidFill>
              </a:rPr>
              <a:t>Di ogni evento si vuole inoltre sapere il </a:t>
            </a:r>
            <a:r>
              <a:rPr lang="it-IT" sz="2400" i="1" dirty="0" smtClean="0">
                <a:solidFill>
                  <a:schemeClr val="accent1"/>
                </a:solidFill>
              </a:rPr>
              <a:t>locale in </a:t>
            </a:r>
            <a:r>
              <a:rPr lang="it-IT" sz="2400" i="1" dirty="0">
                <a:solidFill>
                  <a:schemeClr val="accent1"/>
                </a:solidFill>
              </a:rPr>
              <a:t>cui si svolge</a:t>
            </a:r>
            <a:r>
              <a:rPr lang="it-IT" sz="2400" dirty="0" smtClean="0"/>
              <a:t>, specificandone </a:t>
            </a:r>
            <a:r>
              <a:rPr lang="it-IT" sz="2400" dirty="0"/>
              <a:t>il nome, l’indirizzo, la capienza ed </a:t>
            </a:r>
            <a:r>
              <a:rPr lang="it-IT" sz="2400" i="1" dirty="0" smtClean="0">
                <a:solidFill>
                  <a:schemeClr val="accent1"/>
                </a:solidFill>
              </a:rPr>
              <a:t>il proprietario</a:t>
            </a:r>
            <a:r>
              <a:rPr lang="it-IT" sz="2400" dirty="0"/>
              <a:t> (persona o società</a:t>
            </a:r>
            <a:r>
              <a:rPr lang="it-IT" sz="2400" dirty="0" smtClean="0"/>
              <a:t>).</a:t>
            </a:r>
            <a:endParaRPr lang="it-IT" sz="2400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8" name="Fumetto 1 7"/>
          <p:cNvSpPr/>
          <p:nvPr/>
        </p:nvSpPr>
        <p:spPr>
          <a:xfrm>
            <a:off x="6913287" y="848025"/>
            <a:ext cx="1692443" cy="809693"/>
          </a:xfrm>
          <a:prstGeom prst="wedgeRectCallout">
            <a:avLst>
              <a:gd name="adj1" fmla="val -166567"/>
              <a:gd name="adj2" fmla="val 1400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In </a:t>
            </a:r>
            <a:r>
              <a:rPr lang="it-IT" dirty="0" err="1" smtClean="0"/>
              <a:t>Graphol</a:t>
            </a:r>
            <a:r>
              <a:rPr lang="it-IT" dirty="0" smtClean="0"/>
              <a:t> si chiamano Ruoli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842211" y="0"/>
            <a:ext cx="4528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FASE 4 – Ontologia Associazione Culturale</a:t>
            </a:r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7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126</a:t>
            </a:fld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842211" y="0"/>
            <a:ext cx="4742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Ontologia Associazione Culturale in </a:t>
            </a:r>
            <a:r>
              <a:rPr lang="it-IT" sz="2000" dirty="0" err="1" smtClean="0">
                <a:solidFill>
                  <a:schemeClr val="bg1"/>
                </a:solidFill>
              </a:rPr>
              <a:t>Graphol</a:t>
            </a: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576"/>
            <a:ext cx="9144000" cy="628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9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127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794083" y="13266"/>
            <a:ext cx="565484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Associazione Culturale - Parte 2</a:t>
            </a:r>
          </a:p>
          <a:p>
            <a:endParaRPr lang="it-IT" dirty="0"/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794083" y="1340768"/>
            <a:ext cx="7450326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it-IT" sz="2400" dirty="0" smtClean="0"/>
              <a:t>Si </a:t>
            </a:r>
            <a:r>
              <a:rPr lang="it-IT" sz="2400" dirty="0"/>
              <a:t>vuole inoltre tener traccia degli artisti che partecipano all’evento ed </a:t>
            </a:r>
            <a:r>
              <a:rPr lang="it-IT" sz="2400" dirty="0" smtClean="0"/>
              <a:t>il </a:t>
            </a:r>
            <a:r>
              <a:rPr lang="it-IT" sz="2400" dirty="0"/>
              <a:t>loro ingaggio. Un artista può partecipare a più eventi. </a:t>
            </a:r>
            <a:endParaRPr lang="it-IT" sz="2400" dirty="0" smtClean="0"/>
          </a:p>
          <a:p>
            <a:pPr marL="0" indent="0" algn="just">
              <a:buNone/>
            </a:pPr>
            <a:r>
              <a:rPr lang="it-IT" sz="2400" dirty="0" smtClean="0"/>
              <a:t>Di </a:t>
            </a:r>
            <a:r>
              <a:rPr lang="it-IT" sz="2400" dirty="0"/>
              <a:t>ogni artista </a:t>
            </a:r>
            <a:r>
              <a:rPr lang="it-IT" sz="2400" dirty="0" smtClean="0"/>
              <a:t>si </a:t>
            </a:r>
            <a:r>
              <a:rPr lang="it-IT" sz="2400" dirty="0"/>
              <a:t>vuole sapere nome, cognome e la sua </a:t>
            </a:r>
            <a:r>
              <a:rPr lang="it-IT" sz="2400" dirty="0" smtClean="0"/>
              <a:t>arte (magia, musica, illusionismo, pittura, scrittura). </a:t>
            </a:r>
            <a:r>
              <a:rPr lang="it-IT" sz="2400" dirty="0"/>
              <a:t>Inoltre ad ognuno </a:t>
            </a:r>
            <a:r>
              <a:rPr lang="it-IT" sz="2400" dirty="0" smtClean="0"/>
              <a:t>viene </a:t>
            </a:r>
            <a:r>
              <a:rPr lang="it-IT" sz="2400" dirty="0"/>
              <a:t>assegnato un voto di interesse compreso tra 1 (noioso) a </a:t>
            </a:r>
            <a:r>
              <a:rPr lang="it-IT" sz="2400" dirty="0" smtClean="0"/>
              <a:t>5 (fenomenale</a:t>
            </a:r>
            <a:r>
              <a:rPr lang="it-IT" sz="2400" dirty="0"/>
              <a:t>).</a:t>
            </a:r>
          </a:p>
          <a:p>
            <a:pPr marL="0" indent="0" algn="just">
              <a:buNone/>
            </a:pPr>
            <a:r>
              <a:rPr lang="it-IT" sz="2400" dirty="0"/>
              <a:t>Per ogni evento deve infine essere identificato l’organizzatore (nome, </a:t>
            </a:r>
            <a:r>
              <a:rPr lang="it-IT" sz="2400" dirty="0" smtClean="0"/>
              <a:t>indirizzo</a:t>
            </a:r>
            <a:r>
              <a:rPr lang="it-IT" sz="2400" dirty="0"/>
              <a:t>, telefono);ogni evento ha un solo organizzatore.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23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61737" y="1657718"/>
            <a:ext cx="8229600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it-IT" sz="2400" dirty="0"/>
              <a:t>Si vuole inoltre tener traccia degli </a:t>
            </a:r>
            <a:r>
              <a:rPr lang="it-IT" sz="2400" dirty="0">
                <a:solidFill>
                  <a:srgbClr val="C00000"/>
                </a:solidFill>
              </a:rPr>
              <a:t>artisti</a:t>
            </a:r>
            <a:r>
              <a:rPr lang="it-IT" sz="2400" dirty="0"/>
              <a:t> che partecipano all’</a:t>
            </a:r>
            <a:r>
              <a:rPr lang="it-IT" sz="2400" dirty="0">
                <a:solidFill>
                  <a:srgbClr val="C00000"/>
                </a:solidFill>
              </a:rPr>
              <a:t>evento</a:t>
            </a:r>
            <a:r>
              <a:rPr lang="it-IT" sz="2400" dirty="0"/>
              <a:t> ed il loro </a:t>
            </a:r>
            <a:r>
              <a:rPr lang="it-IT" sz="2400" dirty="0">
                <a:solidFill>
                  <a:srgbClr val="C00000"/>
                </a:solidFill>
              </a:rPr>
              <a:t>ingaggio</a:t>
            </a:r>
            <a:r>
              <a:rPr lang="it-IT" sz="2400" dirty="0"/>
              <a:t>. Un artista può partecipare a più eventi. </a:t>
            </a:r>
          </a:p>
          <a:p>
            <a:pPr marL="0" indent="0" algn="just">
              <a:buNone/>
            </a:pPr>
            <a:r>
              <a:rPr lang="it-IT" sz="2400" dirty="0"/>
              <a:t>Di ogni artista si vuole sapere nome, cognome e la sua </a:t>
            </a:r>
            <a:r>
              <a:rPr lang="it-IT" sz="2400" dirty="0">
                <a:solidFill>
                  <a:srgbClr val="C00000"/>
                </a:solidFill>
              </a:rPr>
              <a:t>arte</a:t>
            </a:r>
            <a:r>
              <a:rPr lang="it-IT" sz="2400" dirty="0"/>
              <a:t> (</a:t>
            </a:r>
            <a:r>
              <a:rPr lang="it-IT" sz="2400" dirty="0">
                <a:solidFill>
                  <a:srgbClr val="C00000"/>
                </a:solidFill>
              </a:rPr>
              <a:t>magia</a:t>
            </a:r>
            <a:r>
              <a:rPr lang="it-IT" sz="2400" dirty="0"/>
              <a:t>, </a:t>
            </a:r>
            <a:r>
              <a:rPr lang="it-IT" sz="2400" dirty="0">
                <a:solidFill>
                  <a:srgbClr val="C00000"/>
                </a:solidFill>
              </a:rPr>
              <a:t>musica</a:t>
            </a:r>
            <a:r>
              <a:rPr lang="it-IT" sz="2400" dirty="0"/>
              <a:t>, </a:t>
            </a:r>
            <a:r>
              <a:rPr lang="it-IT" sz="2400" dirty="0">
                <a:solidFill>
                  <a:srgbClr val="C00000"/>
                </a:solidFill>
              </a:rPr>
              <a:t>illusionismo</a:t>
            </a:r>
            <a:r>
              <a:rPr lang="it-IT" sz="2400" dirty="0"/>
              <a:t>, </a:t>
            </a:r>
            <a:r>
              <a:rPr lang="it-IT" sz="2400" dirty="0">
                <a:solidFill>
                  <a:srgbClr val="C00000"/>
                </a:solidFill>
              </a:rPr>
              <a:t>pittura</a:t>
            </a:r>
            <a:r>
              <a:rPr lang="it-IT" sz="2400" dirty="0"/>
              <a:t>, </a:t>
            </a:r>
            <a:r>
              <a:rPr lang="it-IT" sz="2400" dirty="0">
                <a:solidFill>
                  <a:srgbClr val="C00000"/>
                </a:solidFill>
              </a:rPr>
              <a:t>scrittura</a:t>
            </a:r>
            <a:r>
              <a:rPr lang="it-IT" sz="2400" dirty="0"/>
              <a:t>). Inoltre ad ognuno viene assegnato un </a:t>
            </a:r>
            <a:r>
              <a:rPr lang="it-IT" sz="2400" dirty="0">
                <a:solidFill>
                  <a:srgbClr val="C00000"/>
                </a:solidFill>
              </a:rPr>
              <a:t>voto di interesse</a:t>
            </a:r>
            <a:r>
              <a:rPr lang="it-IT" sz="2400" dirty="0"/>
              <a:t> compreso tra 1 (noioso) a 5 (fenomenale).</a:t>
            </a:r>
          </a:p>
          <a:p>
            <a:pPr marL="0" indent="0" algn="just">
              <a:buNone/>
            </a:pPr>
            <a:r>
              <a:rPr lang="it-IT" sz="2400" dirty="0"/>
              <a:t>Per ogni evento deve infine essere identificato </a:t>
            </a:r>
            <a:r>
              <a:rPr lang="it-IT" sz="2400" dirty="0">
                <a:solidFill>
                  <a:srgbClr val="C00000"/>
                </a:solidFill>
              </a:rPr>
              <a:t>l’organizzatore</a:t>
            </a:r>
            <a:r>
              <a:rPr lang="it-IT" sz="2400" dirty="0"/>
              <a:t> (nome, indirizzo, telefono);ogni evento ha un solo organizzatore.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45169" y="608830"/>
            <a:ext cx="8229600" cy="676832"/>
          </a:xfrm>
        </p:spPr>
        <p:txBody>
          <a:bodyPr/>
          <a:lstStyle/>
          <a:p>
            <a:pPr algn="l"/>
            <a:r>
              <a:rPr lang="it-IT" sz="3600" dirty="0" smtClean="0">
                <a:solidFill>
                  <a:srgbClr val="C00000"/>
                </a:solidFill>
              </a:rPr>
              <a:t>Estrazione dei concetti</a:t>
            </a:r>
            <a:endParaRPr lang="it-IT" sz="3600" dirty="0">
              <a:solidFill>
                <a:srgbClr val="C00000"/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128</a:t>
            </a:fld>
            <a:endParaRPr lang="it-IT"/>
          </a:p>
        </p:txBody>
      </p:sp>
      <p:sp>
        <p:nvSpPr>
          <p:cNvPr id="13" name="Fumetto 3 12"/>
          <p:cNvSpPr/>
          <p:nvPr/>
        </p:nvSpPr>
        <p:spPr>
          <a:xfrm>
            <a:off x="5017492" y="229632"/>
            <a:ext cx="3413763" cy="931966"/>
          </a:xfrm>
          <a:prstGeom prst="wedgeEllipseCallout">
            <a:avLst>
              <a:gd name="adj1" fmla="val -84061"/>
              <a:gd name="adj2" fmla="val 15008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Concetto come artista ed evento?</a:t>
            </a:r>
            <a:endParaRPr lang="it-IT" dirty="0"/>
          </a:p>
        </p:txBody>
      </p:sp>
      <p:sp>
        <p:nvSpPr>
          <p:cNvPr id="8" name="Fumetto 3 7"/>
          <p:cNvSpPr/>
          <p:nvPr/>
        </p:nvSpPr>
        <p:spPr>
          <a:xfrm>
            <a:off x="5388722" y="5229200"/>
            <a:ext cx="3413763" cy="931966"/>
          </a:xfrm>
          <a:prstGeom prst="wedgeEllipseCallout">
            <a:avLst>
              <a:gd name="adj1" fmla="val -72900"/>
              <a:gd name="adj2" fmla="val -18377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Concetto come artista ed evento?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842211" y="0"/>
            <a:ext cx="5293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Fase 3 – Ontologia Associazione Culturale Parte 2</a:t>
            </a:r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14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6832"/>
          </a:xfrm>
        </p:spPr>
        <p:txBody>
          <a:bodyPr/>
          <a:lstStyle/>
          <a:p>
            <a:pPr algn="l"/>
            <a:r>
              <a:rPr lang="it-IT" sz="3600" dirty="0" smtClean="0">
                <a:solidFill>
                  <a:srgbClr val="C00000"/>
                </a:solidFill>
              </a:rPr>
              <a:t>Un concetto diverso dagli altri</a:t>
            </a:r>
            <a:endParaRPr lang="it-IT" sz="3600" dirty="0">
              <a:solidFill>
                <a:srgbClr val="C00000"/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129</a:t>
            </a:fld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842211" y="0"/>
            <a:ext cx="4584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Ontologia Associazione Culturale – Parte 2</a:t>
            </a:r>
            <a:endParaRPr lang="it-IT" sz="2000" dirty="0">
              <a:solidFill>
                <a:schemeClr val="bg1"/>
              </a:solidFill>
            </a:endParaRPr>
          </a:p>
        </p:txBody>
      </p:sp>
      <p:grpSp>
        <p:nvGrpSpPr>
          <p:cNvPr id="94" name="Gruppo 93"/>
          <p:cNvGrpSpPr/>
          <p:nvPr/>
        </p:nvGrpSpPr>
        <p:grpSpPr>
          <a:xfrm>
            <a:off x="127530" y="1696284"/>
            <a:ext cx="3940414" cy="1660875"/>
            <a:chOff x="107504" y="1784388"/>
            <a:chExt cx="3940414" cy="1660875"/>
          </a:xfrm>
        </p:grpSpPr>
        <p:cxnSp>
          <p:nvCxnSpPr>
            <p:cNvPr id="81" name="Connettore 1 80"/>
            <p:cNvCxnSpPr>
              <a:endCxn id="48" idx="1"/>
            </p:cNvCxnSpPr>
            <p:nvPr/>
          </p:nvCxnSpPr>
          <p:spPr>
            <a:xfrm flipV="1">
              <a:off x="971600" y="2207672"/>
              <a:ext cx="2476699" cy="85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>
              <a:stCxn id="8" idx="2"/>
              <a:endCxn id="15" idx="0"/>
            </p:cNvCxnSpPr>
            <p:nvPr/>
          </p:nvCxnSpPr>
          <p:spPr>
            <a:xfrm flipH="1">
              <a:off x="2197295" y="2630956"/>
              <a:ext cx="3737" cy="4831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mbo 7"/>
            <p:cNvSpPr/>
            <p:nvPr/>
          </p:nvSpPr>
          <p:spPr>
            <a:xfrm>
              <a:off x="1274580" y="1784388"/>
              <a:ext cx="1852904" cy="846568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 smtClean="0"/>
                <a:t>Ingaggio</a:t>
              </a:r>
              <a:endParaRPr lang="it-IT" dirty="0"/>
            </a:p>
          </p:txBody>
        </p:sp>
        <p:sp>
          <p:nvSpPr>
            <p:cNvPr id="13" name="Rettangolo 12"/>
            <p:cNvSpPr/>
            <p:nvPr/>
          </p:nvSpPr>
          <p:spPr>
            <a:xfrm>
              <a:off x="107504" y="2073490"/>
              <a:ext cx="864096" cy="34739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 smtClean="0"/>
                <a:t>Evento</a:t>
              </a:r>
              <a:endParaRPr lang="it-IT" dirty="0"/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1622790" y="3114070"/>
              <a:ext cx="1149010" cy="33119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 smtClean="0"/>
                <a:t>Artista</a:t>
              </a:r>
              <a:endParaRPr lang="it-IT" dirty="0"/>
            </a:p>
          </p:txBody>
        </p:sp>
        <p:sp>
          <p:nvSpPr>
            <p:cNvPr id="48" name="Rettangolo 47"/>
            <p:cNvSpPr/>
            <p:nvPr/>
          </p:nvSpPr>
          <p:spPr>
            <a:xfrm>
              <a:off x="3448299" y="2015076"/>
              <a:ext cx="599619" cy="3851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 smtClean="0"/>
                <a:t>Voto</a:t>
              </a:r>
              <a:endParaRPr lang="it-IT" dirty="0"/>
            </a:p>
          </p:txBody>
        </p:sp>
      </p:grpSp>
      <p:grpSp>
        <p:nvGrpSpPr>
          <p:cNvPr id="96" name="Gruppo 95"/>
          <p:cNvGrpSpPr/>
          <p:nvPr/>
        </p:nvGrpSpPr>
        <p:grpSpPr>
          <a:xfrm>
            <a:off x="2778565" y="3767171"/>
            <a:ext cx="5897891" cy="2426598"/>
            <a:chOff x="2778565" y="3767171"/>
            <a:chExt cx="5897891" cy="2426598"/>
          </a:xfrm>
        </p:grpSpPr>
        <p:cxnSp>
          <p:nvCxnSpPr>
            <p:cNvPr id="93" name="Connettore 1 92"/>
            <p:cNvCxnSpPr>
              <a:stCxn id="44" idx="3"/>
              <a:endCxn id="43" idx="1"/>
            </p:cNvCxnSpPr>
            <p:nvPr/>
          </p:nvCxnSpPr>
          <p:spPr>
            <a:xfrm flipV="1">
              <a:off x="6131137" y="4063748"/>
              <a:ext cx="1241907" cy="16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2 69"/>
            <p:cNvCxnSpPr>
              <a:stCxn id="44" idx="2"/>
            </p:cNvCxnSpPr>
            <p:nvPr/>
          </p:nvCxnSpPr>
          <p:spPr>
            <a:xfrm>
              <a:off x="5479431" y="4335476"/>
              <a:ext cx="3634" cy="1396022"/>
            </a:xfrm>
            <a:prstGeom prst="straightConnector1">
              <a:avLst/>
            </a:prstGeom>
            <a:ln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>
              <a:stCxn id="46" idx="3"/>
              <a:endCxn id="44" idx="1"/>
            </p:cNvCxnSpPr>
            <p:nvPr/>
          </p:nvCxnSpPr>
          <p:spPr>
            <a:xfrm>
              <a:off x="3754873" y="4051563"/>
              <a:ext cx="1072852" cy="1235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ttangolo 42"/>
            <p:cNvSpPr/>
            <p:nvPr/>
          </p:nvSpPr>
          <p:spPr>
            <a:xfrm>
              <a:off x="7373044" y="3792186"/>
              <a:ext cx="1303412" cy="5431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Evento</a:t>
              </a:r>
              <a:endParaRPr lang="it-IT" dirty="0"/>
            </a:p>
          </p:txBody>
        </p:sp>
        <p:sp>
          <p:nvSpPr>
            <p:cNvPr id="44" name="Rettangolo 43"/>
            <p:cNvSpPr/>
            <p:nvPr/>
          </p:nvSpPr>
          <p:spPr>
            <a:xfrm>
              <a:off x="4827725" y="3792353"/>
              <a:ext cx="1303412" cy="5431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Ingaggio</a:t>
              </a:r>
              <a:endParaRPr lang="it-IT" dirty="0"/>
            </a:p>
          </p:txBody>
        </p:sp>
        <p:sp>
          <p:nvSpPr>
            <p:cNvPr id="46" name="Rettangolo 45"/>
            <p:cNvSpPr/>
            <p:nvPr/>
          </p:nvSpPr>
          <p:spPr>
            <a:xfrm>
              <a:off x="2778565" y="3780001"/>
              <a:ext cx="976308" cy="5431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Artista</a:t>
              </a:r>
              <a:endParaRPr lang="it-IT" dirty="0"/>
            </a:p>
          </p:txBody>
        </p:sp>
        <p:sp>
          <p:nvSpPr>
            <p:cNvPr id="80" name="Rombo 79"/>
            <p:cNvSpPr/>
            <p:nvPr/>
          </p:nvSpPr>
          <p:spPr>
            <a:xfrm>
              <a:off x="6376784" y="3767171"/>
              <a:ext cx="546441" cy="555953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0" name="Rombo 89"/>
            <p:cNvSpPr/>
            <p:nvPr/>
          </p:nvSpPr>
          <p:spPr>
            <a:xfrm>
              <a:off x="4072528" y="3775511"/>
              <a:ext cx="546441" cy="555953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2" name="Rettangolo 61"/>
            <p:cNvSpPr/>
            <p:nvPr/>
          </p:nvSpPr>
          <p:spPr>
            <a:xfrm>
              <a:off x="4994525" y="5736569"/>
              <a:ext cx="992596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/>
                <a:t>Voto</a:t>
              </a:r>
              <a:endParaRPr lang="it-IT" dirty="0"/>
            </a:p>
          </p:txBody>
        </p:sp>
        <p:sp>
          <p:nvSpPr>
            <p:cNvPr id="65" name="Rombo 64"/>
            <p:cNvSpPr/>
            <p:nvPr/>
          </p:nvSpPr>
          <p:spPr>
            <a:xfrm>
              <a:off x="5217602" y="4676560"/>
              <a:ext cx="546441" cy="555953"/>
            </a:xfrm>
            <a:prstGeom prst="diamon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01697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-99392"/>
            <a:ext cx="6624736" cy="634082"/>
          </a:xfrm>
        </p:spPr>
        <p:txBody>
          <a:bodyPr/>
          <a:lstStyle/>
          <a:p>
            <a:pPr algn="l"/>
            <a:r>
              <a:rPr lang="it-IT" sz="2800" dirty="0" err="1" smtClean="0">
                <a:solidFill>
                  <a:schemeClr val="bg1"/>
                </a:solidFill>
              </a:rPr>
              <a:t>Ontology</a:t>
            </a:r>
            <a:r>
              <a:rPr lang="it-IT" sz="2800" dirty="0" smtClean="0">
                <a:solidFill>
                  <a:schemeClr val="bg1"/>
                </a:solidFill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</a:rPr>
              <a:t>Layer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pPr marL="0" indent="0">
              <a:buNone/>
            </a:pPr>
            <a:r>
              <a:rPr lang="it-IT" b="1" dirty="0" smtClean="0">
                <a:solidFill>
                  <a:srgbClr val="C00000"/>
                </a:solidFill>
              </a:rPr>
              <a:t>Ontologia</a:t>
            </a:r>
            <a:r>
              <a:rPr lang="it-IT" dirty="0" smtClean="0"/>
              <a:t>:</a:t>
            </a:r>
            <a:r>
              <a:rPr lang="it-IT" b="1" dirty="0" smtClean="0"/>
              <a:t> </a:t>
            </a:r>
            <a:r>
              <a:rPr lang="it-IT" b="1" i="1" dirty="0"/>
              <a:t>concettualizzazione</a:t>
            </a:r>
            <a:r>
              <a:rPr lang="it-IT" dirty="0"/>
              <a:t> di un </a:t>
            </a:r>
            <a:r>
              <a:rPr lang="it-IT" b="1" i="1" dirty="0"/>
              <a:t>dominio</a:t>
            </a:r>
            <a:r>
              <a:rPr lang="it-IT" dirty="0"/>
              <a:t> di interesse</a:t>
            </a:r>
          </a:p>
          <a:p>
            <a:r>
              <a:rPr lang="it-IT" sz="2800" dirty="0" smtClean="0"/>
              <a:t>rappresentazione formale</a:t>
            </a:r>
          </a:p>
          <a:p>
            <a:r>
              <a:rPr lang="it-IT" sz="2800" dirty="0" smtClean="0"/>
              <a:t>condivisa </a:t>
            </a:r>
          </a:p>
          <a:p>
            <a:r>
              <a:rPr lang="it-IT" sz="2800" dirty="0" smtClean="0"/>
              <a:t>esplicita </a:t>
            </a:r>
          </a:p>
          <a:p>
            <a:pPr marL="0" indent="0">
              <a:buNone/>
            </a:pPr>
            <a:endParaRPr lang="it-IT" sz="2800" dirty="0"/>
          </a:p>
          <a:p>
            <a:pPr marL="0" indent="0">
              <a:buNone/>
            </a:pPr>
            <a:r>
              <a:rPr lang="it-IT" sz="2800" dirty="0" smtClean="0"/>
              <a:t>Linguaggio Standard W3C:</a:t>
            </a:r>
          </a:p>
          <a:p>
            <a:r>
              <a:rPr lang="it-IT" sz="2800" b="1" dirty="0" smtClean="0">
                <a:solidFill>
                  <a:srgbClr val="C00000"/>
                </a:solidFill>
              </a:rPr>
              <a:t>OWL</a:t>
            </a:r>
            <a:r>
              <a:rPr lang="it-IT" sz="2800" dirty="0" smtClean="0"/>
              <a:t> – Web </a:t>
            </a:r>
            <a:r>
              <a:rPr lang="it-IT" sz="2800" dirty="0" err="1" smtClean="0"/>
              <a:t>Ontology</a:t>
            </a:r>
            <a:r>
              <a:rPr lang="it-IT" sz="2800" dirty="0" smtClean="0"/>
              <a:t> Language </a:t>
            </a:r>
          </a:p>
          <a:p>
            <a:pPr marL="457200" lvl="1" indent="0">
              <a:buNone/>
            </a:pPr>
            <a:endParaRPr lang="it-IT" sz="2400" dirty="0" smtClean="0"/>
          </a:p>
          <a:p>
            <a:pPr marL="457200" lvl="1" indent="0">
              <a:buNone/>
            </a:pPr>
            <a:endParaRPr lang="it-IT" sz="24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13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1259632" y="4988024"/>
            <a:ext cx="6048672" cy="91440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smtClean="0">
                <a:solidFill>
                  <a:srgbClr val="00B050"/>
                </a:solidFill>
              </a:rPr>
              <a:t>Torneremo dopo su questo argomento!!!</a:t>
            </a:r>
            <a:endParaRPr lang="it-IT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83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661737" y="1657718"/>
            <a:ext cx="8229600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it-IT" sz="2400" dirty="0"/>
              <a:t>Si vuole inoltre tener traccia degli artisti che partecipano all’evento ed il loro ingaggio. Un artista può partecipare a più eventi. </a:t>
            </a:r>
          </a:p>
          <a:p>
            <a:pPr marL="0" indent="0" algn="just">
              <a:buNone/>
            </a:pPr>
            <a:r>
              <a:rPr lang="it-IT" sz="2400" dirty="0"/>
              <a:t>Di ogni artista si vuole sapere </a:t>
            </a:r>
            <a:r>
              <a:rPr lang="it-IT" sz="2400" dirty="0">
                <a:solidFill>
                  <a:srgbClr val="C00000"/>
                </a:solidFill>
              </a:rPr>
              <a:t>nome</a:t>
            </a:r>
            <a:r>
              <a:rPr lang="it-IT" sz="2400" dirty="0"/>
              <a:t>, </a:t>
            </a:r>
            <a:r>
              <a:rPr lang="it-IT" sz="2400" dirty="0">
                <a:solidFill>
                  <a:srgbClr val="C00000"/>
                </a:solidFill>
              </a:rPr>
              <a:t>cognome</a:t>
            </a:r>
            <a:r>
              <a:rPr lang="it-IT" sz="2400" dirty="0"/>
              <a:t> e la sua arte (magia, musica, illusionismo, pittura, scrittura). Inoltre ad ognuno viene assegnato un voto di interesse compreso tra 1 (noioso) a 5 (fenomenale).</a:t>
            </a:r>
          </a:p>
          <a:p>
            <a:pPr marL="0" indent="0" algn="just">
              <a:buNone/>
            </a:pPr>
            <a:r>
              <a:rPr lang="it-IT" sz="2400" dirty="0"/>
              <a:t>Per ogni evento deve infine essere identificato l’organizzatore (</a:t>
            </a:r>
            <a:r>
              <a:rPr lang="it-IT" sz="2400" dirty="0">
                <a:solidFill>
                  <a:srgbClr val="C00000"/>
                </a:solidFill>
              </a:rPr>
              <a:t>nome</a:t>
            </a:r>
            <a:r>
              <a:rPr lang="it-IT" sz="2400" dirty="0"/>
              <a:t>, </a:t>
            </a:r>
            <a:r>
              <a:rPr lang="it-IT" sz="2400" dirty="0">
                <a:solidFill>
                  <a:srgbClr val="C00000"/>
                </a:solidFill>
              </a:rPr>
              <a:t>indirizzo</a:t>
            </a:r>
            <a:r>
              <a:rPr lang="it-IT" sz="2400" dirty="0"/>
              <a:t>, </a:t>
            </a:r>
            <a:r>
              <a:rPr lang="it-IT" sz="2400" dirty="0">
                <a:solidFill>
                  <a:srgbClr val="C00000"/>
                </a:solidFill>
              </a:rPr>
              <a:t>telefono</a:t>
            </a:r>
            <a:r>
              <a:rPr lang="it-IT" sz="2400" dirty="0"/>
              <a:t>);ogni evento ha un solo organizzatore.</a:t>
            </a:r>
          </a:p>
          <a:p>
            <a:endParaRPr lang="it-IT" dirty="0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765828" y="-27574"/>
            <a:ext cx="4875126" cy="370141"/>
          </a:xfrm>
        </p:spPr>
        <p:txBody>
          <a:bodyPr/>
          <a:lstStyle/>
          <a:p>
            <a:pPr algn="l"/>
            <a:r>
              <a:rPr lang="it-IT" sz="2400" dirty="0" smtClean="0">
                <a:solidFill>
                  <a:schemeClr val="bg1"/>
                </a:solidFill>
              </a:rPr>
              <a:t>Fase 4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130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794083" y="410308"/>
            <a:ext cx="79889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 smtClean="0">
                <a:solidFill>
                  <a:srgbClr val="C00000"/>
                </a:solidFill>
              </a:rPr>
              <a:t>Estrazione delle proprietà intrinseche e dominio delle proprietà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417399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41725" y="0"/>
            <a:ext cx="4875126" cy="370141"/>
          </a:xfrm>
        </p:spPr>
        <p:txBody>
          <a:bodyPr/>
          <a:lstStyle/>
          <a:p>
            <a:pPr algn="l"/>
            <a:r>
              <a:rPr lang="it-IT" sz="2400" dirty="0" smtClean="0">
                <a:solidFill>
                  <a:schemeClr val="bg1"/>
                </a:solidFill>
              </a:rPr>
              <a:t>Fase 4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131</a:t>
            </a:fld>
            <a:endParaRPr lang="it-IT"/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661737" y="1657718"/>
            <a:ext cx="8229600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it-IT" sz="2400" dirty="0"/>
              <a:t>Si vuole inoltre tener traccia degli artisti che </a:t>
            </a:r>
            <a:r>
              <a:rPr lang="it-IT" sz="2400" dirty="0">
                <a:solidFill>
                  <a:srgbClr val="C00000"/>
                </a:solidFill>
              </a:rPr>
              <a:t>partecipano </a:t>
            </a:r>
            <a:r>
              <a:rPr lang="it-IT" sz="2400" dirty="0"/>
              <a:t>all’evento ed il loro ingaggio. Un artista può partecipare a più eventi. </a:t>
            </a:r>
          </a:p>
          <a:p>
            <a:pPr marL="0" indent="0" algn="just">
              <a:buNone/>
            </a:pPr>
            <a:r>
              <a:rPr lang="it-IT" sz="2400" dirty="0"/>
              <a:t>Di ogni artista si vuole sapere nome, cognome e la sua arte (magia, musica, illusionismo, pittura, scrittura). Inoltre ad ognuno viene assegnato un voto di interesse compreso tra 1 (noioso) a 5 (fenomenale).</a:t>
            </a:r>
          </a:p>
          <a:p>
            <a:pPr marL="0" indent="0" algn="just">
              <a:buNone/>
            </a:pPr>
            <a:r>
              <a:rPr lang="it-IT" sz="2400" dirty="0"/>
              <a:t>Per ogni evento deve infine essere identificato l’organizzatore (nome, indirizzo, telefono);ogni evento </a:t>
            </a:r>
            <a:r>
              <a:rPr lang="it-IT" sz="2400" dirty="0">
                <a:solidFill>
                  <a:srgbClr val="C00000"/>
                </a:solidFill>
              </a:rPr>
              <a:t>ha </a:t>
            </a:r>
            <a:r>
              <a:rPr lang="it-IT" sz="2400" dirty="0"/>
              <a:t>un solo organizzatore.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709862" y="410308"/>
            <a:ext cx="7988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 smtClean="0">
                <a:solidFill>
                  <a:srgbClr val="C00000"/>
                </a:solidFill>
              </a:rPr>
              <a:t>Estrazione delle proprietà estrinseche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97779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661737" y="1657718"/>
            <a:ext cx="8229600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it-IT" sz="2400" dirty="0"/>
              <a:t>Si vuole inoltre tener traccia degli artisti che </a:t>
            </a:r>
            <a:r>
              <a:rPr lang="it-IT" sz="2400" dirty="0">
                <a:solidFill>
                  <a:srgbClr val="C00000"/>
                </a:solidFill>
              </a:rPr>
              <a:t>partecipano </a:t>
            </a:r>
            <a:r>
              <a:rPr lang="it-IT" sz="2400" dirty="0"/>
              <a:t>all’evento ed il loro ingaggio. Un artista può partecipare </a:t>
            </a:r>
            <a:r>
              <a:rPr lang="it-IT" sz="2400" dirty="0">
                <a:solidFill>
                  <a:srgbClr val="C00000"/>
                </a:solidFill>
              </a:rPr>
              <a:t>a più </a:t>
            </a:r>
            <a:r>
              <a:rPr lang="it-IT" sz="2400" dirty="0"/>
              <a:t>eventi. </a:t>
            </a:r>
          </a:p>
          <a:p>
            <a:pPr marL="0" indent="0" algn="just">
              <a:buNone/>
            </a:pPr>
            <a:r>
              <a:rPr lang="it-IT" sz="2400" dirty="0"/>
              <a:t>Di ogni artista si vuole sapere nome, cognome e la sua arte (magia, musica, illusionismo, pittura, scrittura). Inoltre ad ognuno viene assegnato un voto di interesse compreso tra 1 (noioso) a 5 (fenomenale).</a:t>
            </a:r>
          </a:p>
          <a:p>
            <a:pPr marL="0" indent="0" algn="just">
              <a:buNone/>
            </a:pPr>
            <a:r>
              <a:rPr lang="it-IT" sz="2400" dirty="0"/>
              <a:t>Per ogni evento deve infine essere identificato l’organizzatore (nome, indirizzo, telefono);ogni evento </a:t>
            </a:r>
            <a:r>
              <a:rPr lang="it-IT" sz="2400" dirty="0">
                <a:solidFill>
                  <a:srgbClr val="C00000"/>
                </a:solidFill>
              </a:rPr>
              <a:t>ha un solo </a:t>
            </a:r>
            <a:r>
              <a:rPr lang="it-IT" sz="2400" dirty="0"/>
              <a:t>organizzatore.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794084" y="0"/>
            <a:ext cx="4875126" cy="370141"/>
          </a:xfrm>
        </p:spPr>
        <p:txBody>
          <a:bodyPr/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Fase 4 - </a:t>
            </a:r>
            <a:r>
              <a:rPr lang="it-IT" sz="2000" dirty="0">
                <a:solidFill>
                  <a:schemeClr val="bg1"/>
                </a:solidFill>
              </a:rPr>
              <a:t>Associazione Culturale </a:t>
            </a: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132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794084" y="410308"/>
            <a:ext cx="7555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600" dirty="0" smtClean="0">
                <a:solidFill>
                  <a:srgbClr val="C00000"/>
                </a:solidFill>
              </a:rPr>
              <a:t>Estrazione </a:t>
            </a:r>
            <a:r>
              <a:rPr lang="it-IT" sz="3600" dirty="0">
                <a:solidFill>
                  <a:srgbClr val="C00000"/>
                </a:solidFill>
              </a:rPr>
              <a:t>dei vincoli di cardinalità</a:t>
            </a:r>
          </a:p>
        </p:txBody>
      </p:sp>
    </p:spTree>
    <p:extLst>
      <p:ext uri="{BB962C8B-B14F-4D97-AF65-F5344CB8AC3E}">
        <p14:creationId xmlns:p14="http://schemas.microsoft.com/office/powerpoint/2010/main" val="169442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77820" y="0"/>
            <a:ext cx="4875126" cy="370141"/>
          </a:xfrm>
        </p:spPr>
        <p:txBody>
          <a:bodyPr/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Modellazione in </a:t>
            </a:r>
            <a:r>
              <a:rPr lang="it-IT" sz="2000" dirty="0" err="1" smtClean="0">
                <a:solidFill>
                  <a:schemeClr val="bg1"/>
                </a:solidFill>
              </a:rPr>
              <a:t>Graphol</a:t>
            </a:r>
            <a:r>
              <a:rPr lang="it-IT" sz="2000" dirty="0" smtClean="0">
                <a:solidFill>
                  <a:schemeClr val="bg1"/>
                </a:solidFill>
              </a:rPr>
              <a:t/>
            </a:r>
            <a:br>
              <a:rPr lang="it-IT" sz="2000" dirty="0" smtClean="0">
                <a:solidFill>
                  <a:schemeClr val="bg1"/>
                </a:solidFill>
              </a:rPr>
            </a:b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133</a:t>
            </a:fld>
            <a:endParaRPr lang="it-IT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668"/>
            <a:ext cx="9144000" cy="602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0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42211" y="0"/>
            <a:ext cx="1967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Ontologie del SIR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842211" y="1700808"/>
            <a:ext cx="76328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it-IT" sz="2400" dirty="0" smtClean="0"/>
              <a:t>Individui e Famiglie</a:t>
            </a:r>
          </a:p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it-IT" sz="2400" dirty="0" smtClean="0"/>
              <a:t>Indirizzi e Luoghi</a:t>
            </a: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it-IT" sz="2400" dirty="0" smtClean="0"/>
              <a:t>Lavoro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it-IT" sz="2400" dirty="0" smtClean="0"/>
              <a:t>Imprese e Aziende Agricole</a:t>
            </a:r>
            <a:endParaRPr lang="it-IT" sz="2400" dirty="0"/>
          </a:p>
        </p:txBody>
      </p:sp>
      <p:sp>
        <p:nvSpPr>
          <p:cNvPr id="4" name="Fumetto 1 3"/>
          <p:cNvSpPr/>
          <p:nvPr/>
        </p:nvSpPr>
        <p:spPr>
          <a:xfrm>
            <a:off x="6156176" y="3614474"/>
            <a:ext cx="662699" cy="936104"/>
          </a:xfrm>
          <a:prstGeom prst="wedgeRectCallout">
            <a:avLst>
              <a:gd name="adj1" fmla="val -309732"/>
              <a:gd name="adj2" fmla="val -880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RAF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9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42211" y="0"/>
            <a:ext cx="2620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Le ontologie pubblicate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751234" y="742340"/>
            <a:ext cx="68981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https://www.istat.it/it/metodi-e-strumenti/ontologie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5250"/>
            <a:ext cx="8400610" cy="3791942"/>
          </a:xfrm>
          <a:prstGeom prst="rect">
            <a:avLst/>
          </a:prstGeom>
        </p:spPr>
      </p:pic>
      <p:sp>
        <p:nvSpPr>
          <p:cNvPr id="7" name="Fumetto 2 6"/>
          <p:cNvSpPr/>
          <p:nvPr/>
        </p:nvSpPr>
        <p:spPr>
          <a:xfrm>
            <a:off x="6156175" y="5301208"/>
            <a:ext cx="1493199" cy="1080120"/>
          </a:xfrm>
          <a:prstGeom prst="wedgeRoundRectCallout">
            <a:avLst>
              <a:gd name="adj1" fmla="val -145987"/>
              <a:gd name="adj2" fmla="val -539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/>
              <a:t>Protégé</a:t>
            </a:r>
            <a:r>
              <a:rPr lang="it-IT" dirty="0" smtClean="0"/>
              <a:t> o </a:t>
            </a:r>
            <a:r>
              <a:rPr lang="it-IT" dirty="0" err="1" smtClean="0"/>
              <a:t>WebVOWL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28534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42211" y="0"/>
            <a:ext cx="3131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Esercizio – un estratto di RBI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842211" y="692696"/>
            <a:ext cx="747420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smtClean="0"/>
              <a:t>Nel dominio di interesse del RBI rientrano le persone residenti nel territorio italiano ed i non residenti presenti nelle fonti amministrative.</a:t>
            </a:r>
          </a:p>
          <a:p>
            <a:pPr algn="just"/>
            <a:r>
              <a:rPr lang="it-IT" dirty="0" smtClean="0"/>
              <a:t>Di ciascuna persona conosciamo il codice individuo fornito da SIM e l’età.</a:t>
            </a:r>
          </a:p>
          <a:p>
            <a:pPr algn="just"/>
            <a:r>
              <a:rPr lang="it-IT" dirty="0" smtClean="0"/>
              <a:t>In particolare di ciascuna persona residente si vuole storicizzare la residenza in un comune. (Si osservi che la residenza può cambiare nel tempo.)</a:t>
            </a:r>
          </a:p>
          <a:p>
            <a:pPr algn="just"/>
            <a:r>
              <a:rPr lang="it-IT" dirty="0" smtClean="0"/>
              <a:t>Ciascun residente appartiene ad una famiglia anagrafica.</a:t>
            </a:r>
          </a:p>
          <a:p>
            <a:pPr algn="just"/>
            <a:r>
              <a:rPr lang="it-IT" dirty="0" smtClean="0"/>
              <a:t>La famiglia anagrafica ha un codice famiglia ed il numero dei componenti.</a:t>
            </a:r>
          </a:p>
          <a:p>
            <a:pPr algn="just"/>
            <a:r>
              <a:rPr lang="it-IT" dirty="0" smtClean="0"/>
              <a:t>Ciascun residente è collegato con una famiglia anagrafica da una relazione parentale rispetto all’intestatario della famiglia anagrafica.</a:t>
            </a:r>
          </a:p>
          <a:p>
            <a:pPr algn="just"/>
            <a:r>
              <a:rPr lang="it-IT" dirty="0" smtClean="0"/>
              <a:t>Esempi di relazioni parentali sono: intestatario del foglio famiglia, coniuge dell’intestatario, figlio dell’intestatario, </a:t>
            </a:r>
            <a:r>
              <a:rPr lang="it-IT" dirty="0" err="1" smtClean="0"/>
              <a:t>etc</a:t>
            </a:r>
            <a:r>
              <a:rPr lang="it-IT" dirty="0" smtClean="0"/>
              <a:t>…</a:t>
            </a:r>
          </a:p>
          <a:p>
            <a:pPr algn="just"/>
            <a:endParaRPr lang="it-IT" dirty="0"/>
          </a:p>
          <a:p>
            <a:pPr algn="just"/>
            <a:r>
              <a:rPr lang="it-IT" dirty="0" smtClean="0"/>
              <a:t>Esempi di </a:t>
            </a:r>
            <a:r>
              <a:rPr lang="it-IT" dirty="0" err="1" smtClean="0"/>
              <a:t>query</a:t>
            </a:r>
            <a:r>
              <a:rPr lang="it-IT" dirty="0" smtClean="0"/>
              <a:t> per diffusione –Censimento</a:t>
            </a:r>
          </a:p>
          <a:p>
            <a:pPr marL="285750" indent="-285750" algn="just">
              <a:buFontTx/>
              <a:buChar char="-"/>
            </a:pPr>
            <a:r>
              <a:rPr lang="it-IT" dirty="0" smtClean="0"/>
              <a:t>selezionare </a:t>
            </a:r>
            <a:r>
              <a:rPr lang="it-IT" dirty="0"/>
              <a:t>dalla Popolazione residente in </a:t>
            </a:r>
            <a:r>
              <a:rPr lang="it-IT" dirty="0" smtClean="0"/>
              <a:t>famiglia, </a:t>
            </a:r>
            <a:r>
              <a:rPr lang="it-IT" dirty="0"/>
              <a:t>i dati della persona di riferimento della famiglia come: Sesso, Stato civile, Classe di età, e Numero di componenti della famiglia a cui </a:t>
            </a:r>
            <a:r>
              <a:rPr lang="it-IT" dirty="0" smtClean="0"/>
              <a:t>appartiene;</a:t>
            </a:r>
          </a:p>
          <a:p>
            <a:pPr marL="285750" indent="-285750" algn="just">
              <a:buFontTx/>
              <a:buChar char="-"/>
            </a:pPr>
            <a:r>
              <a:rPr lang="it-IT" dirty="0" smtClean="0"/>
              <a:t>Famiglie </a:t>
            </a:r>
            <a:r>
              <a:rPr lang="it-IT" dirty="0"/>
              <a:t>con tutti i componenti con 65 anni o più, per numero di componenti della famiglia</a:t>
            </a:r>
            <a:r>
              <a:rPr lang="it-IT" dirty="0" smtClean="0"/>
              <a:t>;</a:t>
            </a:r>
          </a:p>
          <a:p>
            <a:pPr marL="285750" indent="-285750" algn="just">
              <a:buFontTx/>
              <a:buChar char="-"/>
            </a:pPr>
            <a:r>
              <a:rPr lang="it-IT" dirty="0" smtClean="0"/>
              <a:t>Famiglie </a:t>
            </a:r>
            <a:r>
              <a:rPr lang="it-IT" dirty="0"/>
              <a:t>con almeno un componente di 65 anni o più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762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42211" y="0"/>
            <a:ext cx="4732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Esempio – Estratto dell’ontologia del Lavoro</a:t>
            </a: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6711"/>
            <a:ext cx="9144000" cy="570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0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42211" y="0"/>
            <a:ext cx="2528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Esempio – Restrizione 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1907704" y="1484784"/>
            <a:ext cx="49685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 smtClean="0"/>
              <a:t>Il datore di lavoro è una unità istituzionale oppure una Persona che entra in relazione con una posizione lavorativa di tipo dipendente.</a:t>
            </a:r>
            <a:endParaRPr lang="it-IT" sz="2000" dirty="0"/>
          </a:p>
        </p:txBody>
      </p:sp>
      <p:sp>
        <p:nvSpPr>
          <p:cNvPr id="4" name="Fumetto 1 3"/>
          <p:cNvSpPr/>
          <p:nvPr/>
        </p:nvSpPr>
        <p:spPr>
          <a:xfrm>
            <a:off x="4716016" y="3068960"/>
            <a:ext cx="1800200" cy="2448272"/>
          </a:xfrm>
          <a:prstGeom prst="wedgeRectCallout">
            <a:avLst>
              <a:gd name="adj1" fmla="val -112897"/>
              <a:gd name="adj2" fmla="val -592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Come modelliamo la restrizione?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457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139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63" y="1657102"/>
            <a:ext cx="7516274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71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-99392"/>
            <a:ext cx="6624736" cy="634082"/>
          </a:xfrm>
        </p:spPr>
        <p:txBody>
          <a:bodyPr/>
          <a:lstStyle/>
          <a:p>
            <a:pPr algn="l"/>
            <a:r>
              <a:rPr lang="it-IT" sz="2800" dirty="0" err="1" smtClean="0">
                <a:solidFill>
                  <a:schemeClr val="bg1"/>
                </a:solidFill>
              </a:rPr>
              <a:t>Proof</a:t>
            </a:r>
            <a:r>
              <a:rPr lang="it-IT" sz="2800" dirty="0" smtClean="0">
                <a:solidFill>
                  <a:schemeClr val="bg1"/>
                </a:solidFill>
              </a:rPr>
              <a:t>/</a:t>
            </a:r>
            <a:r>
              <a:rPr lang="it-IT" sz="2800" dirty="0" err="1" smtClean="0">
                <a:solidFill>
                  <a:schemeClr val="bg1"/>
                </a:solidFill>
              </a:rPr>
              <a:t>Rule</a:t>
            </a:r>
            <a:r>
              <a:rPr lang="it-IT" sz="2800" dirty="0" smtClean="0">
                <a:solidFill>
                  <a:schemeClr val="bg1"/>
                </a:solidFill>
              </a:rPr>
              <a:t> </a:t>
            </a:r>
            <a:r>
              <a:rPr lang="it-IT" sz="2800" dirty="0" err="1">
                <a:solidFill>
                  <a:schemeClr val="bg1"/>
                </a:solidFill>
              </a:rPr>
              <a:t>L</a:t>
            </a:r>
            <a:r>
              <a:rPr lang="it-IT" sz="2800" dirty="0" err="1" smtClean="0">
                <a:solidFill>
                  <a:schemeClr val="bg1"/>
                </a:solidFill>
              </a:rPr>
              <a:t>ayer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8680"/>
            <a:ext cx="8435280" cy="5577483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>
                <a:solidFill>
                  <a:srgbClr val="C00000"/>
                </a:solidFill>
              </a:rPr>
              <a:t>Regole</a:t>
            </a:r>
            <a:r>
              <a:rPr lang="it-IT" dirty="0" smtClean="0"/>
              <a:t>:</a:t>
            </a:r>
          </a:p>
          <a:p>
            <a:r>
              <a:rPr lang="it-IT" dirty="0" smtClean="0"/>
              <a:t>Utilizzate per fare </a:t>
            </a:r>
            <a:r>
              <a:rPr lang="it-IT" b="1" i="1" dirty="0" smtClean="0"/>
              <a:t>inferenza </a:t>
            </a:r>
            <a:r>
              <a:rPr lang="it-IT" dirty="0" smtClean="0"/>
              <a:t>sulle ontologie</a:t>
            </a:r>
          </a:p>
          <a:p>
            <a:r>
              <a:rPr lang="it-IT" dirty="0" smtClean="0"/>
              <a:t>Strumento per </a:t>
            </a:r>
            <a:r>
              <a:rPr lang="it-IT" b="1" i="1" dirty="0" smtClean="0"/>
              <a:t>catturare</a:t>
            </a:r>
            <a:r>
              <a:rPr lang="it-IT" dirty="0" smtClean="0"/>
              <a:t> ulteriore </a:t>
            </a:r>
            <a:r>
              <a:rPr lang="it-IT" b="1" i="1" dirty="0" smtClean="0"/>
              <a:t>conoscenza </a:t>
            </a:r>
          </a:p>
          <a:p>
            <a:pPr marL="0" indent="0">
              <a:buNone/>
            </a:pPr>
            <a:endParaRPr lang="it-IT" sz="1600" dirty="0" smtClean="0"/>
          </a:p>
          <a:p>
            <a:pPr marL="0" indent="0">
              <a:buNone/>
            </a:pPr>
            <a:r>
              <a:rPr lang="it-IT" dirty="0" smtClean="0"/>
              <a:t>Esempi di Linguaggi:</a:t>
            </a:r>
          </a:p>
          <a:p>
            <a:r>
              <a:rPr lang="it-IT" dirty="0" err="1" smtClean="0">
                <a:solidFill>
                  <a:srgbClr val="C00000"/>
                </a:solidFill>
              </a:rPr>
              <a:t>RuleML</a:t>
            </a:r>
            <a:r>
              <a:rPr lang="it-IT" dirty="0" smtClean="0">
                <a:solidFill>
                  <a:srgbClr val="C00000"/>
                </a:solidFill>
              </a:rPr>
              <a:t> </a:t>
            </a:r>
            <a:r>
              <a:rPr lang="it-IT" dirty="0" smtClean="0"/>
              <a:t>– </a:t>
            </a:r>
            <a:r>
              <a:rPr lang="it-IT" dirty="0" err="1" smtClean="0"/>
              <a:t>Rule</a:t>
            </a:r>
            <a:r>
              <a:rPr lang="it-IT" dirty="0" smtClean="0"/>
              <a:t> Markup Language</a:t>
            </a:r>
            <a:endParaRPr lang="it-IT" dirty="0" smtClean="0">
              <a:solidFill>
                <a:srgbClr val="C00000"/>
              </a:solidFill>
            </a:endParaRPr>
          </a:p>
          <a:p>
            <a:r>
              <a:rPr lang="it-IT" dirty="0" smtClean="0">
                <a:solidFill>
                  <a:srgbClr val="C00000"/>
                </a:solidFill>
              </a:rPr>
              <a:t>SWRL</a:t>
            </a:r>
            <a:r>
              <a:rPr lang="it-IT" dirty="0" smtClean="0"/>
              <a:t> - </a:t>
            </a:r>
            <a:r>
              <a:rPr lang="en-US" dirty="0" smtClean="0"/>
              <a:t>Semantic </a:t>
            </a:r>
            <a:r>
              <a:rPr lang="en-US" dirty="0"/>
              <a:t>Web Rule Language </a:t>
            </a:r>
            <a:endParaRPr lang="en-US" dirty="0" smtClean="0"/>
          </a:p>
          <a:p>
            <a:pPr lvl="1"/>
            <a:r>
              <a:rPr lang="en-US" dirty="0" err="1" smtClean="0"/>
              <a:t>combina</a:t>
            </a:r>
            <a:r>
              <a:rPr lang="en-US" dirty="0" smtClean="0"/>
              <a:t> </a:t>
            </a:r>
            <a:r>
              <a:rPr lang="en-US" dirty="0"/>
              <a:t>OWL </a:t>
            </a:r>
            <a:r>
              <a:rPr lang="en-US" dirty="0" smtClean="0"/>
              <a:t>e </a:t>
            </a:r>
            <a:r>
              <a:rPr lang="en-US" dirty="0" err="1" smtClean="0"/>
              <a:t>RuleML</a:t>
            </a:r>
            <a:endParaRPr lang="it-IT" dirty="0"/>
          </a:p>
          <a:p>
            <a:pPr marL="0" indent="0">
              <a:buNone/>
            </a:pPr>
            <a:r>
              <a:rPr lang="it-IT" dirty="0" smtClean="0">
                <a:solidFill>
                  <a:srgbClr val="00B050"/>
                </a:solidFill>
              </a:rPr>
              <a:t>NON SONO STANDARD</a:t>
            </a:r>
            <a:r>
              <a:rPr lang="it-IT" dirty="0" smtClean="0">
                <a:solidFill>
                  <a:srgbClr val="00B050"/>
                </a:solidFill>
                <a:sym typeface="Wingdings" panose="05000000000000000000" pitchFamily="2" charset="2"/>
              </a:rPr>
              <a:t>NON SONO SUPPORTATI in nessun </a:t>
            </a:r>
            <a:r>
              <a:rPr lang="it-IT" dirty="0" err="1" smtClean="0">
                <a:solidFill>
                  <a:srgbClr val="00B050"/>
                </a:solidFill>
                <a:sym typeface="Wingdings" panose="05000000000000000000" pitchFamily="2" charset="2"/>
              </a:rPr>
              <a:t>tool</a:t>
            </a:r>
            <a:endParaRPr lang="en-US" dirty="0" smtClean="0">
              <a:solidFill>
                <a:srgbClr val="00B050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09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42211" y="0"/>
            <a:ext cx="31552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Esercizio– un estratto di RTO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842211" y="692696"/>
            <a:ext cx="74742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dirty="0" smtClean="0"/>
              <a:t>Le </a:t>
            </a:r>
            <a:r>
              <a:rPr lang="it-IT" dirty="0"/>
              <a:t>informazioni a livello </a:t>
            </a:r>
            <a:r>
              <a:rPr lang="it-IT" dirty="0">
                <a:solidFill>
                  <a:srgbClr val="FF0000"/>
                </a:solidFill>
              </a:rPr>
              <a:t>mensile</a:t>
            </a:r>
            <a:r>
              <a:rPr lang="it-IT" dirty="0"/>
              <a:t> relative agli occupati </a:t>
            </a:r>
            <a:r>
              <a:rPr lang="it-IT" dirty="0" smtClean="0"/>
              <a:t>sono </a:t>
            </a:r>
            <a:r>
              <a:rPr lang="it-IT" dirty="0"/>
              <a:t>le seguenti: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/>
              <a:t>un </a:t>
            </a:r>
            <a:r>
              <a:rPr lang="it-IT" dirty="0" smtClean="0"/>
              <a:t>datore di lavoro </a:t>
            </a:r>
            <a:r>
              <a:rPr lang="it-IT" dirty="0"/>
              <a:t>prevalente </a:t>
            </a:r>
            <a:r>
              <a:rPr lang="it-IT" dirty="0" smtClean="0"/>
              <a:t>ed in particolare dell’</a:t>
            </a:r>
            <a:r>
              <a:rPr lang="it-IT" dirty="0" err="1" smtClean="0">
                <a:solidFill>
                  <a:schemeClr val="accent5">
                    <a:lumMod val="50000"/>
                  </a:schemeClr>
                </a:solidFill>
              </a:rPr>
              <a:t>ateco</a:t>
            </a:r>
            <a:r>
              <a:rPr lang="it-IT" dirty="0" smtClean="0"/>
              <a:t>  </a:t>
            </a:r>
            <a:r>
              <a:rPr lang="it-IT" dirty="0"/>
              <a:t>(v. classificazione del censimento a 21 modalità</a:t>
            </a:r>
            <a:r>
              <a:rPr lang="it-IT" dirty="0" smtClean="0"/>
              <a:t>)</a:t>
            </a:r>
            <a:endParaRPr lang="it-IT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5">
                    <a:lumMod val="50000"/>
                  </a:schemeClr>
                </a:solidFill>
              </a:rPr>
              <a:t>u</a:t>
            </a:r>
            <a:r>
              <a:rPr lang="it-IT" dirty="0" smtClean="0">
                <a:solidFill>
                  <a:schemeClr val="accent5">
                    <a:lumMod val="50000"/>
                  </a:schemeClr>
                </a:solidFill>
              </a:rPr>
              <a:t>na </a:t>
            </a:r>
            <a:r>
              <a:rPr lang="it-IT" dirty="0">
                <a:solidFill>
                  <a:schemeClr val="accent5">
                    <a:lumMod val="50000"/>
                  </a:schemeClr>
                </a:solidFill>
              </a:rPr>
              <a:t>condizione occupazionale </a:t>
            </a:r>
            <a:endParaRPr lang="it-IT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5">
                    <a:lumMod val="50000"/>
                  </a:schemeClr>
                </a:solidFill>
              </a:rPr>
              <a:t>u</a:t>
            </a:r>
            <a:r>
              <a:rPr lang="it-IT" dirty="0" smtClean="0">
                <a:solidFill>
                  <a:schemeClr val="accent5">
                    <a:lumMod val="50000"/>
                  </a:schemeClr>
                </a:solidFill>
              </a:rPr>
              <a:t>no </a:t>
            </a:r>
            <a:r>
              <a:rPr lang="it-IT" dirty="0">
                <a:solidFill>
                  <a:schemeClr val="accent5">
                    <a:lumMod val="50000"/>
                  </a:schemeClr>
                </a:solidFill>
              </a:rPr>
              <a:t>status occupazionale </a:t>
            </a:r>
            <a:r>
              <a:rPr lang="it-IT" dirty="0" smtClean="0"/>
              <a:t>– v. classificazione «Posizione </a:t>
            </a:r>
            <a:r>
              <a:rPr lang="it-IT" dirty="0"/>
              <a:t>nella </a:t>
            </a:r>
            <a:r>
              <a:rPr lang="it-IT" dirty="0" smtClean="0"/>
              <a:t>professione»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Dipendente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Autonomo con dipendenti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Autonomo senza dipendenti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smtClean="0"/>
              <a:t>Collaboratore</a:t>
            </a:r>
            <a:endParaRPr lang="it-IT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chemeClr val="accent5">
                    <a:lumMod val="50000"/>
                  </a:schemeClr>
                </a:solidFill>
              </a:rPr>
              <a:t>regime orario </a:t>
            </a:r>
            <a:r>
              <a:rPr lang="it-IT" dirty="0" smtClean="0"/>
              <a:t>(part-time o full-time)</a:t>
            </a:r>
            <a:endParaRPr lang="it-IT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chemeClr val="accent5">
                    <a:lumMod val="50000"/>
                  </a:schemeClr>
                </a:solidFill>
              </a:rPr>
              <a:t>tipo di contratto </a:t>
            </a:r>
            <a:r>
              <a:rPr lang="it-IT" dirty="0" smtClean="0"/>
              <a:t>(tempo determinato o indeterminato)</a:t>
            </a:r>
            <a:endParaRPr lang="it-IT" dirty="0"/>
          </a:p>
          <a:p>
            <a:pPr algn="just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001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141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827584" y="5478"/>
            <a:ext cx="1571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Riferimenti</a:t>
            </a:r>
          </a:p>
        </p:txBody>
      </p:sp>
      <p:sp>
        <p:nvSpPr>
          <p:cNvPr id="6" name="Segnaposto contenuto 5"/>
          <p:cNvSpPr txBox="1">
            <a:spLocks noGrp="1"/>
          </p:cNvSpPr>
          <p:nvPr>
            <p:ph idx="1"/>
          </p:nvPr>
        </p:nvSpPr>
        <p:spPr>
          <a:xfrm>
            <a:off x="755576" y="1196752"/>
            <a:ext cx="7488832" cy="356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457200" indent="-457200">
              <a:buFont typeface="+mj-lt"/>
              <a:buAutoNum type="arabicPeriod"/>
            </a:pPr>
            <a:r>
              <a:rPr lang="it-IT" sz="2000" dirty="0" err="1" smtClean="0"/>
              <a:t>Graphol</a:t>
            </a:r>
            <a:r>
              <a:rPr lang="it-IT" sz="2000" dirty="0" smtClean="0"/>
              <a:t> </a:t>
            </a:r>
            <a:r>
              <a:rPr lang="it-IT" sz="2000" dirty="0"/>
              <a:t>&amp; Eddy </a:t>
            </a:r>
            <a:r>
              <a:rPr lang="it-IT" sz="2000" dirty="0" smtClean="0"/>
              <a:t> </a:t>
            </a:r>
            <a:r>
              <a:rPr lang="it-IT" sz="2000" dirty="0" smtClean="0">
                <a:hlinkClick r:id="rId2"/>
              </a:rPr>
              <a:t>http</a:t>
            </a:r>
            <a:r>
              <a:rPr lang="it-IT" sz="2000" dirty="0">
                <a:hlinkClick r:id="rId2"/>
              </a:rPr>
              <a:t>://</a:t>
            </a:r>
            <a:r>
              <a:rPr lang="it-IT" sz="2000" dirty="0" smtClean="0">
                <a:hlinkClick r:id="rId2"/>
              </a:rPr>
              <a:t>www.obdasystems.com/it/node/110</a:t>
            </a:r>
            <a:endParaRPr lang="it-IT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D.Lembo</a:t>
            </a:r>
            <a:r>
              <a:rPr lang="en-US" sz="2000" dirty="0"/>
              <a:t>, D. </a:t>
            </a:r>
            <a:r>
              <a:rPr lang="en-US" sz="2000" dirty="0" err="1"/>
              <a:t>Pantaleone</a:t>
            </a:r>
            <a:r>
              <a:rPr lang="en-US" sz="2000" dirty="0"/>
              <a:t>, </a:t>
            </a:r>
            <a:r>
              <a:rPr lang="en-US" sz="2000" dirty="0" err="1"/>
              <a:t>V.Santarelli</a:t>
            </a:r>
            <a:r>
              <a:rPr lang="en-US" sz="2000" dirty="0"/>
              <a:t>, </a:t>
            </a:r>
            <a:r>
              <a:rPr lang="en-US" sz="2000" dirty="0" err="1"/>
              <a:t>D.F.Savo</a:t>
            </a:r>
            <a:r>
              <a:rPr lang="en-US" sz="2000" dirty="0"/>
              <a:t> “Eddy: A Graphical Editor for OWL 2 Ontologies”, Proceedings of the Twenty-Fifth International Joint Conference on Artificial Intelligence (IJCAI-16</a:t>
            </a:r>
            <a:r>
              <a:rPr lang="en-US" sz="20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“</a:t>
            </a:r>
            <a:r>
              <a:rPr lang="en-US" sz="2000" dirty="0"/>
              <a:t>On the Experimental Usage of Ontology-based Data Management for the Italian Integrated System of Statistical Registers: Quality </a:t>
            </a:r>
            <a:r>
              <a:rPr lang="en-US" sz="2000" dirty="0" smtClean="0"/>
              <a:t>Issues” </a:t>
            </a:r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://www.dis.uniroma1.it/~</a:t>
            </a:r>
            <a:r>
              <a:rPr lang="en-US" sz="2000" dirty="0" smtClean="0">
                <a:hlinkClick r:id="rId3"/>
              </a:rPr>
              <a:t>savo/papers/q2018.pdf</a:t>
            </a:r>
            <a:endParaRPr lang="en-US" sz="2000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it-IT" dirty="0" smtClean="0"/>
          </a:p>
          <a:p>
            <a:endParaRPr lang="it-IT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04610833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142</a:t>
            </a:fld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842211" y="0"/>
            <a:ext cx="20884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Esempi ed esercizi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844493" y="1916832"/>
            <a:ext cx="583961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800" b="1" dirty="0" smtClean="0"/>
              <a:t>Ontologie di esempio di Eddy:</a:t>
            </a:r>
          </a:p>
          <a:p>
            <a:r>
              <a:rPr lang="it-IT" sz="2800" b="1" dirty="0" smtClean="0"/>
              <a:t>	</a:t>
            </a:r>
            <a:r>
              <a:rPr lang="it-IT" sz="2800" dirty="0" err="1" smtClean="0"/>
              <a:t>Diet</a:t>
            </a:r>
            <a:r>
              <a:rPr lang="it-IT" sz="2800" dirty="0" smtClean="0"/>
              <a:t>, Family e LUMB</a:t>
            </a:r>
          </a:p>
          <a:p>
            <a:r>
              <a:rPr lang="it-IT" sz="2800" b="1" dirty="0" smtClean="0"/>
              <a:t>Esercizio</a:t>
            </a:r>
            <a:r>
              <a:rPr lang="it-IT" sz="2800" dirty="0"/>
              <a:t>: </a:t>
            </a:r>
            <a:r>
              <a:rPr lang="it-IT" sz="2800" dirty="0" smtClean="0"/>
              <a:t>Ontologia </a:t>
            </a:r>
            <a:r>
              <a:rPr lang="it-IT" sz="2800" dirty="0"/>
              <a:t>dei gruppi </a:t>
            </a:r>
            <a:r>
              <a:rPr lang="it-IT" sz="2800" dirty="0" smtClean="0"/>
              <a:t>musicali</a:t>
            </a:r>
          </a:p>
          <a:p>
            <a:r>
              <a:rPr lang="it-IT" sz="2800" b="1" dirty="0" smtClean="0"/>
              <a:t>Esercizio</a:t>
            </a:r>
            <a:r>
              <a:rPr lang="it-IT" sz="2800" dirty="0" smtClean="0"/>
              <a:t>: Ontologia dei fumetti</a:t>
            </a:r>
          </a:p>
          <a:p>
            <a:r>
              <a:rPr lang="it-IT" sz="2800" b="1" dirty="0" smtClean="0"/>
              <a:t>Esercizio</a:t>
            </a:r>
            <a:r>
              <a:rPr lang="it-IT" sz="2800" dirty="0" smtClean="0"/>
              <a:t>: Ontologia videonoleggio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23120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-9940"/>
            <a:ext cx="7344816" cy="490066"/>
          </a:xfrm>
        </p:spPr>
        <p:txBody>
          <a:bodyPr/>
          <a:lstStyle/>
          <a:p>
            <a:pPr algn="l"/>
            <a:r>
              <a:rPr lang="it-IT" sz="2800" b="1" dirty="0" smtClean="0">
                <a:solidFill>
                  <a:schemeClr val="bg1"/>
                </a:solidFill>
              </a:rPr>
              <a:t>Esercizio</a:t>
            </a:r>
            <a:r>
              <a:rPr lang="it-IT" sz="2800" dirty="0" smtClean="0">
                <a:solidFill>
                  <a:schemeClr val="bg1"/>
                </a:solidFill>
              </a:rPr>
              <a:t>: ontologia dei gruppi musicali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476672"/>
            <a:ext cx="8229600" cy="5616624"/>
          </a:xfrm>
        </p:spPr>
        <p:txBody>
          <a:bodyPr/>
          <a:lstStyle/>
          <a:p>
            <a:pPr marL="0" indent="0">
              <a:buNone/>
            </a:pPr>
            <a:r>
              <a:rPr lang="it-IT" sz="2400" dirty="0"/>
              <a:t>Un’agenzia artistica conserva nei propri archivi informazioni riguardanti gruppi musicali</a:t>
            </a:r>
            <a:r>
              <a:rPr lang="it-IT" sz="2400" dirty="0" smtClean="0"/>
              <a:t>. Di </a:t>
            </a:r>
            <a:r>
              <a:rPr lang="it-IT" sz="2400" dirty="0"/>
              <a:t>ciascun gruppo, identificato da un codice, interessa il nome e l’anno di fondazione</a:t>
            </a:r>
            <a:r>
              <a:rPr lang="it-IT" sz="2400" dirty="0" smtClean="0"/>
              <a:t>. Un </a:t>
            </a:r>
            <a:r>
              <a:rPr lang="it-IT" sz="2400" dirty="0"/>
              <a:t>gruppo ha pubblicato degli album, dei quali interessa il titolo e l’anno di uscita; ogni album </a:t>
            </a:r>
            <a:r>
              <a:rPr lang="it-IT" sz="2400" dirty="0" smtClean="0"/>
              <a:t>è identificato </a:t>
            </a:r>
            <a:r>
              <a:rPr lang="it-IT" sz="2400" dirty="0"/>
              <a:t>da un </a:t>
            </a:r>
            <a:r>
              <a:rPr lang="it-IT" sz="2400" dirty="0" smtClean="0"/>
              <a:t>codice </a:t>
            </a:r>
            <a:r>
              <a:rPr lang="it-IT" sz="2400" dirty="0"/>
              <a:t>ed è realizzato da un solo gruppo.</a:t>
            </a:r>
          </a:p>
          <a:p>
            <a:pPr marL="0" indent="0">
              <a:buNone/>
            </a:pPr>
            <a:r>
              <a:rPr lang="it-IT" sz="2400" dirty="0"/>
              <a:t>Un gruppo ha partecipato a concerti, anch’essi identificati da un codice, e dei quali interessa </a:t>
            </a:r>
            <a:r>
              <a:rPr lang="it-IT" sz="2400" dirty="0" smtClean="0"/>
              <a:t>il nome</a:t>
            </a:r>
            <a:r>
              <a:rPr lang="it-IT" sz="2400" dirty="0"/>
              <a:t>, il </a:t>
            </a:r>
            <a:r>
              <a:rPr lang="it-IT" sz="2400" dirty="0" smtClean="0"/>
              <a:t>luogo e </a:t>
            </a:r>
            <a:r>
              <a:rPr lang="it-IT" sz="2400" dirty="0"/>
              <a:t>la data; ad un concerto possono partecipare più gruppi, e per ciascun </a:t>
            </a:r>
            <a:r>
              <a:rPr lang="it-IT" sz="2400" dirty="0" smtClean="0"/>
              <a:t>concerto interessa </a:t>
            </a:r>
            <a:r>
              <a:rPr lang="it-IT" sz="2400" dirty="0"/>
              <a:t>quante canzoni ha cantato ciascun gruppo.</a:t>
            </a:r>
          </a:p>
          <a:p>
            <a:pPr marL="0" indent="0">
              <a:buNone/>
            </a:pPr>
            <a:r>
              <a:rPr lang="it-IT" sz="2400" dirty="0" smtClean="0"/>
              <a:t>Dei </a:t>
            </a:r>
            <a:r>
              <a:rPr lang="it-IT" sz="2400" dirty="0"/>
              <a:t>componenti di un gruppo </a:t>
            </a:r>
            <a:r>
              <a:rPr lang="it-IT" sz="2400" dirty="0" smtClean="0"/>
              <a:t>si è  interessati </a:t>
            </a:r>
            <a:r>
              <a:rPr lang="it-IT" sz="2400" dirty="0"/>
              <a:t>a</a:t>
            </a:r>
            <a:r>
              <a:rPr lang="it-IT" sz="2400" dirty="0" smtClean="0"/>
              <a:t>l </a:t>
            </a:r>
            <a:r>
              <a:rPr lang="it-IT" sz="2400" dirty="0"/>
              <a:t>nome, </a:t>
            </a:r>
            <a:r>
              <a:rPr lang="it-IT" sz="2400" dirty="0" smtClean="0"/>
              <a:t>alla nazionalità </a:t>
            </a:r>
            <a:r>
              <a:rPr lang="it-IT" sz="2400" dirty="0"/>
              <a:t>e </a:t>
            </a:r>
            <a:r>
              <a:rPr lang="it-IT" sz="2400" dirty="0" smtClean="0"/>
              <a:t>all’anno </a:t>
            </a:r>
            <a:r>
              <a:rPr lang="it-IT" sz="2400" dirty="0"/>
              <a:t>di nascita; alcuni </a:t>
            </a:r>
            <a:r>
              <a:rPr lang="it-IT" sz="2400" dirty="0" smtClean="0"/>
              <a:t>di loro sono </a:t>
            </a:r>
            <a:r>
              <a:rPr lang="it-IT" sz="2400" dirty="0"/>
              <a:t>strumentisti, in tal caso interessa lo strumento preferito</a:t>
            </a:r>
            <a:r>
              <a:rPr lang="it-IT" sz="2400" dirty="0" smtClean="0"/>
              <a:t>; altri </a:t>
            </a:r>
            <a:r>
              <a:rPr lang="it-IT" sz="2400" dirty="0"/>
              <a:t>sono cantanti, in tal caso interessano tutte le canzoni che hanno inciso nel corso della </a:t>
            </a:r>
            <a:r>
              <a:rPr lang="it-IT" sz="2400" dirty="0" smtClean="0"/>
              <a:t>loro carriera</a:t>
            </a:r>
            <a:r>
              <a:rPr lang="it-IT" sz="2400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37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6847"/>
            <a:ext cx="8496944" cy="618871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19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0"/>
            <a:ext cx="7416824" cy="490066"/>
          </a:xfrm>
        </p:spPr>
        <p:txBody>
          <a:bodyPr/>
          <a:lstStyle/>
          <a:p>
            <a:pPr algn="l"/>
            <a:r>
              <a:rPr lang="it-IT" sz="2800" b="1" dirty="0" smtClean="0">
                <a:solidFill>
                  <a:schemeClr val="bg1"/>
                </a:solidFill>
              </a:rPr>
              <a:t>Esercizio</a:t>
            </a:r>
            <a:r>
              <a:rPr lang="it-IT" sz="2800" dirty="0" smtClean="0">
                <a:solidFill>
                  <a:schemeClr val="bg1"/>
                </a:solidFill>
              </a:rPr>
              <a:t>: ontologia dei fumetti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/>
          <a:lstStyle/>
          <a:p>
            <a:pPr marL="0" indent="0">
              <a:buNone/>
            </a:pPr>
            <a:r>
              <a:rPr lang="it-IT" sz="2400" dirty="0"/>
              <a:t>Una rivista periodica di fumetti vuole memorizzare informazioni relative a tutte le storie che </a:t>
            </a:r>
            <a:r>
              <a:rPr lang="it-IT" sz="2400" dirty="0" smtClean="0"/>
              <a:t>ha pubblicato </a:t>
            </a:r>
            <a:r>
              <a:rPr lang="it-IT" sz="2400" dirty="0"/>
              <a:t>nel passato, ed ai relativi personaggi.</a:t>
            </a:r>
          </a:p>
          <a:p>
            <a:pPr marL="0" indent="0">
              <a:buNone/>
            </a:pPr>
            <a:r>
              <a:rPr lang="it-IT" sz="2400" dirty="0"/>
              <a:t>Di una storia interessa il titolo, che la identifica, ed interessano informazioni relative </a:t>
            </a:r>
            <a:r>
              <a:rPr lang="it-IT" sz="2400" dirty="0" smtClean="0"/>
              <a:t>alle puntate </a:t>
            </a:r>
            <a:r>
              <a:rPr lang="it-IT" sz="2400" dirty="0"/>
              <a:t>in cui è stata divisa: per ogni puntata interessa il numero di pagine, il numero </a:t>
            </a:r>
            <a:r>
              <a:rPr lang="it-IT" sz="2400" dirty="0" smtClean="0"/>
              <a:t>d’ordine all’interno </a:t>
            </a:r>
            <a:r>
              <a:rPr lang="it-IT" sz="2400" dirty="0"/>
              <a:t>della storia (prima, seconda…) ed il numero della rivista su cui è stata pubblicata</a:t>
            </a:r>
            <a:r>
              <a:rPr lang="it-IT" sz="2400" dirty="0" smtClean="0"/>
              <a:t>. </a:t>
            </a:r>
            <a:endParaRPr lang="it-IT" sz="2400" dirty="0"/>
          </a:p>
          <a:p>
            <a:pPr marL="0" indent="0">
              <a:buNone/>
            </a:pPr>
            <a:r>
              <a:rPr lang="it-IT" sz="2400" dirty="0"/>
              <a:t>I personaggi si dividono in principali e secondari. Per tutti i personaggi interessa il nome, che </a:t>
            </a:r>
            <a:r>
              <a:rPr lang="it-IT" sz="2400" dirty="0" smtClean="0"/>
              <a:t>li identifica</a:t>
            </a:r>
            <a:r>
              <a:rPr lang="it-IT" sz="2400" dirty="0"/>
              <a:t>. Per i personaggi secondari interessa ricordare le storie in cui sono apparsi, mentre </a:t>
            </a:r>
            <a:r>
              <a:rPr lang="it-IT" sz="2400" dirty="0" smtClean="0"/>
              <a:t>per quelli </a:t>
            </a:r>
            <a:r>
              <a:rPr lang="it-IT" sz="2400" dirty="0"/>
              <a:t>principali si vogliono memorizzare precisamente le puntate di apparizione. Se due </a:t>
            </a:r>
            <a:r>
              <a:rPr lang="it-IT" sz="2400" dirty="0" smtClean="0"/>
              <a:t>personaggi sono </a:t>
            </a:r>
            <a:r>
              <a:rPr lang="it-IT" sz="2400" dirty="0"/>
              <a:t>parenti, se ne memorizza la relazione di parentela (ovvero, il fatto che sono parenti ed anche </a:t>
            </a:r>
            <a:r>
              <a:rPr lang="it-IT" sz="2400" dirty="0" smtClean="0"/>
              <a:t>il grado </a:t>
            </a:r>
            <a:r>
              <a:rPr lang="it-IT" sz="2400" dirty="0"/>
              <a:t>di parentela).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892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6" y="548680"/>
            <a:ext cx="9072690" cy="547260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00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-19270"/>
            <a:ext cx="6779096" cy="490066"/>
          </a:xfrm>
        </p:spPr>
        <p:txBody>
          <a:bodyPr/>
          <a:lstStyle/>
          <a:p>
            <a:pPr algn="l"/>
            <a:r>
              <a:rPr lang="it-IT" sz="2800" b="1" dirty="0" smtClean="0">
                <a:solidFill>
                  <a:schemeClr val="bg1"/>
                </a:solidFill>
              </a:rPr>
              <a:t>Esercizio</a:t>
            </a:r>
            <a:r>
              <a:rPr lang="it-IT" sz="2800" dirty="0" smtClean="0">
                <a:solidFill>
                  <a:schemeClr val="bg1"/>
                </a:solidFill>
              </a:rPr>
              <a:t>: ontologia videonoleggio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pPr marL="0" indent="0">
              <a:buNone/>
            </a:pPr>
            <a:r>
              <a:rPr lang="it-IT" sz="2400" dirty="0"/>
              <a:t>Un negozio noleggia </a:t>
            </a:r>
            <a:r>
              <a:rPr lang="it-IT" sz="2400" dirty="0" smtClean="0"/>
              <a:t>film. Il </a:t>
            </a:r>
            <a:r>
              <a:rPr lang="it-IT" sz="2400" dirty="0"/>
              <a:t>negozio dispone di un catalogo dei film, ove ciascun film è identificato </a:t>
            </a:r>
            <a:r>
              <a:rPr lang="it-IT" sz="2400" dirty="0" smtClean="0"/>
              <a:t>dal codice. Nel </a:t>
            </a:r>
            <a:r>
              <a:rPr lang="it-IT" sz="2400" dirty="0"/>
              <a:t>catalogo sono inoltre specificati il titolo del film, il regista, gli </a:t>
            </a:r>
            <a:r>
              <a:rPr lang="it-IT" sz="2400" dirty="0" smtClean="0"/>
              <a:t>attori principali</a:t>
            </a:r>
            <a:r>
              <a:rPr lang="it-IT" sz="2400" dirty="0"/>
              <a:t>, la loro nazionalità ed il personaggio interpretato nel film, l’anno </a:t>
            </a:r>
            <a:r>
              <a:rPr lang="it-IT" sz="2400" dirty="0" smtClean="0"/>
              <a:t>di produzione, la lingua in cui è riprodotto e l’eventuale presenza di sottotitoli.</a:t>
            </a:r>
          </a:p>
          <a:p>
            <a:pPr marL="0" indent="0">
              <a:buNone/>
            </a:pPr>
            <a:r>
              <a:rPr lang="it-IT" sz="2400" dirty="0" smtClean="0"/>
              <a:t>Di </a:t>
            </a:r>
            <a:r>
              <a:rPr lang="it-IT" sz="2400" dirty="0"/>
              <a:t>ogni film presente nel catalogo il negozio dispone di </a:t>
            </a:r>
            <a:r>
              <a:rPr lang="it-IT" sz="2400" dirty="0" smtClean="0"/>
              <a:t>una </a:t>
            </a:r>
            <a:r>
              <a:rPr lang="it-IT" sz="2400" dirty="0"/>
              <a:t>o più </a:t>
            </a:r>
            <a:r>
              <a:rPr lang="it-IT" sz="2400" dirty="0" smtClean="0"/>
              <a:t>copie; si è interessati a sapere le copie noleggiate, il cliente e la data del noleggio. I </a:t>
            </a:r>
            <a:r>
              <a:rPr lang="it-IT" sz="2400" dirty="0"/>
              <a:t>clienti sono identificati da un </a:t>
            </a:r>
            <a:r>
              <a:rPr lang="it-IT" sz="2400" dirty="0" smtClean="0"/>
              <a:t>codice, </a:t>
            </a:r>
            <a:r>
              <a:rPr lang="it-IT" sz="2400" dirty="0"/>
              <a:t>di essi interessa inoltre </a:t>
            </a:r>
            <a:r>
              <a:rPr lang="it-IT" sz="2400" dirty="0" smtClean="0"/>
              <a:t>conoscere il cognome</a:t>
            </a:r>
            <a:r>
              <a:rPr lang="it-IT" sz="2400" dirty="0"/>
              <a:t>, </a:t>
            </a:r>
            <a:r>
              <a:rPr lang="it-IT" sz="2400" dirty="0" smtClean="0"/>
              <a:t>nome, indirizzo e </a:t>
            </a:r>
            <a:r>
              <a:rPr lang="it-IT" sz="2400" dirty="0"/>
              <a:t>telefono.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922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04" y="376299"/>
            <a:ext cx="7304312" cy="65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7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6832"/>
          </a:xfrm>
        </p:spPr>
        <p:txBody>
          <a:bodyPr/>
          <a:lstStyle/>
          <a:p>
            <a:pPr algn="l"/>
            <a:r>
              <a:rPr lang="it-IT" sz="3600" dirty="0" smtClean="0">
                <a:solidFill>
                  <a:srgbClr val="C00000"/>
                </a:solidFill>
              </a:rPr>
              <a:t>Ontologia «La dieta dello sportivo»</a:t>
            </a:r>
            <a:endParaRPr lang="it-IT" sz="3600" dirty="0">
              <a:solidFill>
                <a:srgbClr val="C00000"/>
              </a:solidFill>
            </a:endParaRP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149</a:t>
            </a:fld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95536" y="836712"/>
            <a:ext cx="8229600" cy="5345818"/>
          </a:xfrm>
        </p:spPr>
        <p:txBody>
          <a:bodyPr/>
          <a:lstStyle/>
          <a:p>
            <a:pPr marL="0" indent="0" algn="just">
              <a:buNone/>
            </a:pPr>
            <a:r>
              <a:rPr lang="it-IT" sz="2400" dirty="0"/>
              <a:t>Ogni atleta pratica uno sport </a:t>
            </a:r>
            <a:r>
              <a:rPr lang="it-IT" sz="2400" dirty="0" smtClean="0"/>
              <a:t>specifico per esercitare il quale necessita di un certificato medico. Alcuni </a:t>
            </a:r>
            <a:r>
              <a:rPr lang="it-IT" sz="2400" dirty="0"/>
              <a:t>atleti sono anche allenatori di uno sport (non necessariamente quello che pratica</a:t>
            </a:r>
            <a:r>
              <a:rPr lang="it-IT" sz="2400" dirty="0" smtClean="0"/>
              <a:t>). Di un atleta </a:t>
            </a:r>
            <a:r>
              <a:rPr lang="it-IT" sz="2400" dirty="0"/>
              <a:t>conosciamo nome, data di nascita, sesso ed email</a:t>
            </a:r>
            <a:r>
              <a:rPr lang="it-IT" sz="2400" dirty="0" smtClean="0"/>
              <a:t>. La dieta dello sportivo è rigorosa. Un </a:t>
            </a:r>
            <a:r>
              <a:rPr lang="it-IT" sz="2400" dirty="0"/>
              <a:t>atleta consuma bevande alcoliche  (di cui si conosce la percentuale </a:t>
            </a:r>
            <a:r>
              <a:rPr lang="it-IT" sz="2400" dirty="0" smtClean="0"/>
              <a:t>alcolica) </a:t>
            </a:r>
            <a:r>
              <a:rPr lang="it-IT" sz="2400" dirty="0"/>
              <a:t>e </a:t>
            </a:r>
            <a:r>
              <a:rPr lang="it-IT" sz="2400" dirty="0" smtClean="0"/>
              <a:t>analcoliche (di cui si conosce invece la percentuale </a:t>
            </a:r>
            <a:r>
              <a:rPr lang="it-IT" sz="2400" dirty="0"/>
              <a:t>di </a:t>
            </a:r>
            <a:r>
              <a:rPr lang="it-IT" sz="2400" dirty="0" smtClean="0"/>
              <a:t>acqua). </a:t>
            </a:r>
            <a:r>
              <a:rPr lang="it-IT" sz="2400" dirty="0"/>
              <a:t>Tra le bevande </a:t>
            </a:r>
            <a:r>
              <a:rPr lang="it-IT" sz="2400" dirty="0" smtClean="0"/>
              <a:t>analcoliche </a:t>
            </a:r>
            <a:r>
              <a:rPr lang="it-IT" sz="2400" dirty="0"/>
              <a:t>ci sono quelle a base di latte (che contengono una massa di colesterolo cattivo). Le bevande in generale si distinguono per </a:t>
            </a:r>
            <a:r>
              <a:rPr lang="it-IT" sz="2400" dirty="0" smtClean="0"/>
              <a:t>tipo e kilocalorie .</a:t>
            </a:r>
            <a:endParaRPr lang="it-IT" sz="2400" dirty="0"/>
          </a:p>
          <a:p>
            <a:pPr marL="0" indent="0" algn="just">
              <a:buNone/>
            </a:pPr>
            <a:r>
              <a:rPr lang="it-IT" sz="2400" dirty="0" smtClean="0"/>
              <a:t>Per quanto riguarda i cibi che assume, si </a:t>
            </a:r>
            <a:r>
              <a:rPr lang="it-IT" sz="2400" dirty="0"/>
              <a:t>distinguono per </a:t>
            </a:r>
            <a:r>
              <a:rPr lang="it-IT" sz="2400" dirty="0" smtClean="0"/>
              <a:t>contenuto </a:t>
            </a:r>
            <a:r>
              <a:rPr lang="it-IT" sz="2400" dirty="0"/>
              <a:t>di </a:t>
            </a:r>
            <a:r>
              <a:rPr lang="it-IT" sz="2400" dirty="0" smtClean="0"/>
              <a:t>carboidrati e </a:t>
            </a:r>
            <a:r>
              <a:rPr lang="it-IT" sz="2400" dirty="0"/>
              <a:t>di </a:t>
            </a:r>
            <a:r>
              <a:rPr lang="it-IT" sz="2400" dirty="0" smtClean="0"/>
              <a:t>zuccheri. Ogni cibo appartiene ad un gruppo (es. frutta, vegetali, pane e pasta, </a:t>
            </a:r>
            <a:r>
              <a:rPr lang="it-IT" sz="2400" dirty="0" err="1" smtClean="0"/>
              <a:t>ecc</a:t>
            </a:r>
            <a:r>
              <a:rPr lang="it-IT" sz="2400" dirty="0" smtClean="0"/>
              <a:t>…). </a:t>
            </a:r>
            <a:endParaRPr lang="it-IT" sz="24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842211" y="0"/>
            <a:ext cx="1218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smtClean="0">
                <a:solidFill>
                  <a:schemeClr val="bg1"/>
                </a:solidFill>
              </a:rPr>
              <a:t>Esercizio  </a:t>
            </a:r>
            <a:endParaRPr lang="it-IT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23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-99392"/>
            <a:ext cx="6624736" cy="634082"/>
          </a:xfrm>
        </p:spPr>
        <p:txBody>
          <a:bodyPr/>
          <a:lstStyle/>
          <a:p>
            <a:pPr algn="l"/>
            <a:r>
              <a:rPr lang="it-IT" sz="2800" dirty="0" smtClean="0">
                <a:solidFill>
                  <a:schemeClr val="bg1"/>
                </a:solidFill>
              </a:rPr>
              <a:t>Trust </a:t>
            </a:r>
            <a:r>
              <a:rPr lang="it-IT" sz="2800" dirty="0" err="1" smtClean="0">
                <a:solidFill>
                  <a:schemeClr val="bg1"/>
                </a:solidFill>
              </a:rPr>
              <a:t>Layer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Livello di supporto per la «</a:t>
            </a:r>
            <a:r>
              <a:rPr lang="it-IT" dirty="0" smtClean="0">
                <a:solidFill>
                  <a:srgbClr val="C00000"/>
                </a:solidFill>
              </a:rPr>
              <a:t>credibilità</a:t>
            </a:r>
            <a:r>
              <a:rPr lang="it-IT" dirty="0" smtClean="0"/>
              <a:t>» del dato pubblicato nel Web (</a:t>
            </a:r>
            <a:r>
              <a:rPr lang="it-IT" dirty="0" err="1" smtClean="0"/>
              <a:t>provenance</a:t>
            </a:r>
            <a:r>
              <a:rPr lang="it-IT" dirty="0" smtClean="0"/>
              <a:t>)</a:t>
            </a:r>
          </a:p>
          <a:p>
            <a:r>
              <a:rPr lang="it-IT" dirty="0" smtClean="0"/>
              <a:t>Da dove viene il dato? </a:t>
            </a:r>
          </a:p>
          <a:p>
            <a:r>
              <a:rPr lang="it-IT" dirty="0" smtClean="0"/>
              <a:t>Questa informazione come è stata ottenuta?</a:t>
            </a:r>
          </a:p>
          <a:p>
            <a:r>
              <a:rPr lang="it-IT" dirty="0" smtClean="0"/>
              <a:t>Posso credere a tale informazione?</a:t>
            </a:r>
          </a:p>
          <a:p>
            <a:pPr marL="0" indent="0">
              <a:buNone/>
            </a:pPr>
            <a:r>
              <a:rPr lang="it-IT" dirty="0" smtClean="0"/>
              <a:t>In tale direzione:</a:t>
            </a:r>
          </a:p>
          <a:p>
            <a:r>
              <a:rPr lang="it-IT" dirty="0" smtClean="0">
                <a:solidFill>
                  <a:srgbClr val="C00000"/>
                </a:solidFill>
              </a:rPr>
              <a:t>PROV-O </a:t>
            </a:r>
            <a:r>
              <a:rPr lang="it-IT" dirty="0" err="1" smtClean="0">
                <a:solidFill>
                  <a:srgbClr val="C00000"/>
                </a:solidFill>
              </a:rPr>
              <a:t>Provenance</a:t>
            </a:r>
            <a:r>
              <a:rPr lang="it-IT" dirty="0" smtClean="0">
                <a:solidFill>
                  <a:srgbClr val="C00000"/>
                </a:solidFill>
              </a:rPr>
              <a:t> </a:t>
            </a:r>
            <a:r>
              <a:rPr lang="it-IT" dirty="0" err="1" smtClean="0">
                <a:solidFill>
                  <a:srgbClr val="C00000"/>
                </a:solidFill>
              </a:rPr>
              <a:t>Ontology</a:t>
            </a:r>
            <a:r>
              <a:rPr lang="it-IT" dirty="0" smtClean="0"/>
              <a:t>: ontologia per la rappresentazione e lo scambio di informazioni relative alla provenienza del dato e del sistema che lo ha generato.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707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42211" y="0"/>
            <a:ext cx="5651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Ontologia «La dieta dello sportivo» – Una soluzione  </a:t>
            </a: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050660" cy="457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1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55576" y="0"/>
            <a:ext cx="4608512" cy="432048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Giorno 4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83568" y="836712"/>
            <a:ext cx="7128792" cy="4104456"/>
          </a:xfrm>
        </p:spPr>
        <p:txBody>
          <a:bodyPr/>
          <a:lstStyle/>
          <a:p>
            <a:pPr marL="285750" lvl="0" indent="-285750" algn="l">
              <a:buFont typeface="Wingdings" panose="05000000000000000000" pitchFamily="2" charset="2"/>
              <a:buChar char="Ø"/>
            </a:pPr>
            <a:endParaRPr lang="it-IT" sz="2400" dirty="0">
              <a:solidFill>
                <a:prstClr val="black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032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-20706"/>
            <a:ext cx="7797552" cy="425370"/>
          </a:xfrm>
        </p:spPr>
        <p:txBody>
          <a:bodyPr/>
          <a:lstStyle/>
          <a:p>
            <a:pPr algn="l"/>
            <a:r>
              <a:rPr lang="it-IT" sz="2800" dirty="0" err="1">
                <a:solidFill>
                  <a:schemeClr val="bg1"/>
                </a:solidFill>
              </a:rPr>
              <a:t>Protégé</a:t>
            </a:r>
            <a:r>
              <a:rPr lang="it-IT" sz="2800" dirty="0">
                <a:solidFill>
                  <a:schemeClr val="bg1"/>
                </a:solidFill>
              </a:rPr>
              <a:t/>
            </a:r>
            <a:br>
              <a:rPr lang="it-IT" sz="2800" dirty="0">
                <a:solidFill>
                  <a:schemeClr val="bg1"/>
                </a:solidFill>
              </a:rPr>
            </a:br>
            <a:endParaRPr lang="it-IT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547260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Protégé:</a:t>
            </a:r>
          </a:p>
          <a:p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piattaforma</a:t>
            </a:r>
            <a:r>
              <a:rPr lang="en-US" dirty="0" smtClean="0"/>
              <a:t> free</a:t>
            </a:r>
          </a:p>
          <a:p>
            <a:r>
              <a:rPr lang="en-US" dirty="0" smtClean="0"/>
              <a:t>open source (</a:t>
            </a:r>
            <a:r>
              <a:rPr lang="en-US" dirty="0" err="1" smtClean="0"/>
              <a:t>licenza</a:t>
            </a:r>
            <a:r>
              <a:rPr lang="en-US" dirty="0" smtClean="0"/>
              <a:t> </a:t>
            </a:r>
            <a:r>
              <a:rPr lang="it-IT" dirty="0"/>
              <a:t>BSD </a:t>
            </a:r>
            <a:r>
              <a:rPr lang="it-IT" dirty="0" smtClean="0"/>
              <a:t>2-clause)</a:t>
            </a:r>
          </a:p>
          <a:p>
            <a:r>
              <a:rPr lang="en-US" dirty="0" err="1" smtClean="0"/>
              <a:t>sviluppata</a:t>
            </a:r>
            <a:r>
              <a:rPr lang="en-US" dirty="0" smtClean="0"/>
              <a:t>  </a:t>
            </a:r>
            <a:r>
              <a:rPr lang="en-US" dirty="0" err="1" smtClean="0"/>
              <a:t>dalla</a:t>
            </a:r>
            <a:r>
              <a:rPr lang="en-US" dirty="0" smtClean="0"/>
              <a:t> Stanford University</a:t>
            </a:r>
          </a:p>
          <a:p>
            <a:r>
              <a:rPr lang="en-US" dirty="0" err="1"/>
              <a:t>i</a:t>
            </a:r>
            <a:r>
              <a:rPr lang="en-US" dirty="0" err="1" smtClean="0"/>
              <a:t>mplementata</a:t>
            </a:r>
            <a:r>
              <a:rPr lang="en-US" dirty="0" smtClean="0"/>
              <a:t> in Java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152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620688"/>
            <a:ext cx="2304254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5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29838" y="379786"/>
            <a:ext cx="8002602" cy="592953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err="1" smtClean="0"/>
              <a:t>Interfaccia</a:t>
            </a:r>
            <a:r>
              <a:rPr lang="en-US" sz="2400" dirty="0" smtClean="0"/>
              <a:t> </a:t>
            </a:r>
            <a:r>
              <a:rPr lang="en-US" sz="2400" dirty="0" err="1"/>
              <a:t>grafica</a:t>
            </a:r>
            <a:r>
              <a:rPr lang="en-US" sz="2400" dirty="0"/>
              <a:t> per la </a:t>
            </a:r>
            <a:r>
              <a:rPr lang="en-US" sz="2400" dirty="0" err="1"/>
              <a:t>definizione</a:t>
            </a:r>
            <a:r>
              <a:rPr lang="en-US" sz="2400" dirty="0"/>
              <a:t> di </a:t>
            </a:r>
            <a:r>
              <a:rPr lang="en-US" sz="2400" dirty="0" err="1"/>
              <a:t>ontologie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W3C standard compliant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 smtClean="0"/>
              <a:t>Sistema</a:t>
            </a:r>
            <a:r>
              <a:rPr lang="en-US" sz="2400" dirty="0" smtClean="0"/>
              <a:t> di Knowledge Management</a:t>
            </a:r>
          </a:p>
          <a:p>
            <a:pPr lvl="1"/>
            <a:r>
              <a:rPr lang="it-IT" sz="2400" dirty="0"/>
              <a:t>DL </a:t>
            </a:r>
            <a:r>
              <a:rPr lang="it-IT" sz="2400" dirty="0" err="1"/>
              <a:t>Reasoner</a:t>
            </a:r>
            <a:r>
              <a:rPr lang="it-IT" sz="2400" dirty="0"/>
              <a:t> disponibili:</a:t>
            </a:r>
          </a:p>
          <a:p>
            <a:pPr lvl="2"/>
            <a:r>
              <a:rPr lang="it-IT" sz="2200" dirty="0" err="1" smtClean="0"/>
              <a:t>Hermit</a:t>
            </a:r>
            <a:r>
              <a:rPr lang="it-IT" sz="2200" dirty="0" smtClean="0"/>
              <a:t> (OWL2-Full)</a:t>
            </a:r>
          </a:p>
          <a:p>
            <a:pPr lvl="2"/>
            <a:r>
              <a:rPr lang="it-IT" sz="2200" dirty="0" err="1" smtClean="0"/>
              <a:t>Fact</a:t>
            </a:r>
            <a:r>
              <a:rPr lang="it-IT" sz="2200" dirty="0" smtClean="0"/>
              <a:t> </a:t>
            </a:r>
            <a:r>
              <a:rPr lang="it-IT" sz="2200" dirty="0"/>
              <a:t>++ (OWL-DL)</a:t>
            </a:r>
          </a:p>
          <a:p>
            <a:pPr lvl="2"/>
            <a:r>
              <a:rPr lang="it-IT" sz="2200" dirty="0" err="1"/>
              <a:t>Pellet</a:t>
            </a:r>
            <a:r>
              <a:rPr lang="it-IT" sz="2200" dirty="0"/>
              <a:t> (OWL2</a:t>
            </a:r>
            <a:r>
              <a:rPr lang="it-IT" sz="2200" dirty="0" smtClean="0"/>
              <a:t>)</a:t>
            </a:r>
          </a:p>
          <a:p>
            <a:pPr lvl="2"/>
            <a:r>
              <a:rPr lang="it-IT" sz="2200" dirty="0" smtClean="0"/>
              <a:t>Mastro (OWL2-QL)</a:t>
            </a:r>
            <a:endParaRPr lang="it-IT" sz="2200" dirty="0"/>
          </a:p>
          <a:p>
            <a:pPr lvl="2"/>
            <a:r>
              <a:rPr lang="it-IT" sz="2200" dirty="0" smtClean="0"/>
              <a:t>…..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 smtClean="0"/>
              <a:t>Moltissimi plug-in disponibili</a:t>
            </a:r>
            <a:endParaRPr lang="it-IT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 smtClean="0"/>
              <a:t>Rende</a:t>
            </a:r>
            <a:r>
              <a:rPr lang="en-US" sz="2400" dirty="0" smtClean="0"/>
              <a:t> </a:t>
            </a:r>
            <a:r>
              <a:rPr lang="en-US" sz="2400" dirty="0" err="1" smtClean="0"/>
              <a:t>disponibili</a:t>
            </a:r>
            <a:r>
              <a:rPr lang="en-US" sz="2400" dirty="0" smtClean="0"/>
              <a:t> diverse </a:t>
            </a:r>
            <a:r>
              <a:rPr lang="en-US" sz="2400" dirty="0" err="1" smtClean="0"/>
              <a:t>serializzazioni</a:t>
            </a:r>
            <a:r>
              <a:rPr lang="en-US" sz="2400" dirty="0" smtClean="0"/>
              <a:t> </a:t>
            </a:r>
            <a:r>
              <a:rPr lang="en-US" sz="2400" dirty="0" err="1" smtClean="0"/>
              <a:t>dell’ontologia</a:t>
            </a:r>
            <a:r>
              <a:rPr lang="en-US" sz="2400" dirty="0" smtClean="0"/>
              <a:t>:</a:t>
            </a:r>
          </a:p>
          <a:p>
            <a:pPr lvl="1"/>
            <a:r>
              <a:rPr lang="en-US" sz="1600" dirty="0" smtClean="0"/>
              <a:t>OWL-RDFXML </a:t>
            </a:r>
          </a:p>
          <a:p>
            <a:pPr lvl="1"/>
            <a:r>
              <a:rPr lang="en-US" sz="1600" dirty="0" smtClean="0"/>
              <a:t>OWL-Turtle </a:t>
            </a:r>
          </a:p>
          <a:p>
            <a:pPr lvl="1"/>
            <a:r>
              <a:rPr lang="en-US" sz="1600" dirty="0" smtClean="0"/>
              <a:t>OWL-XML </a:t>
            </a:r>
          </a:p>
          <a:p>
            <a:pPr lvl="1"/>
            <a:r>
              <a:rPr lang="en-US" sz="1600" dirty="0" smtClean="0"/>
              <a:t>OWL-Functional</a:t>
            </a:r>
          </a:p>
          <a:p>
            <a:pPr marL="0" indent="0">
              <a:buNone/>
            </a:pPr>
            <a:endParaRPr lang="en-US" sz="900" dirty="0" smtClean="0"/>
          </a:p>
          <a:p>
            <a:endParaRPr lang="en-US" sz="1600" dirty="0"/>
          </a:p>
          <a:p>
            <a:pPr lvl="1"/>
            <a:endParaRPr lang="en-US" sz="1200" dirty="0" smtClean="0"/>
          </a:p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153</a:t>
            </a:fld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765977" y="0"/>
            <a:ext cx="115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 smtClean="0">
                <a:solidFill>
                  <a:schemeClr val="bg1"/>
                </a:solidFill>
              </a:rPr>
              <a:t>Protégé</a:t>
            </a:r>
            <a:endParaRPr lang="it-I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90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0"/>
            <a:ext cx="7859216" cy="418058"/>
          </a:xfrm>
        </p:spPr>
        <p:txBody>
          <a:bodyPr/>
          <a:lstStyle/>
          <a:p>
            <a:pPr algn="l"/>
            <a:r>
              <a:rPr lang="it-IT" sz="2800" dirty="0" smtClean="0">
                <a:solidFill>
                  <a:schemeClr val="bg1"/>
                </a:solidFill>
              </a:rPr>
              <a:t>Interfaccia di </a:t>
            </a:r>
            <a:r>
              <a:rPr lang="it-IT" sz="2800" dirty="0" err="1" smtClean="0">
                <a:solidFill>
                  <a:schemeClr val="bg1"/>
                </a:solidFill>
              </a:rPr>
              <a:t>Protégé</a:t>
            </a:r>
            <a:endParaRPr lang="it-IT" sz="2800" dirty="0">
              <a:solidFill>
                <a:schemeClr val="bg1"/>
              </a:solidFill>
            </a:endParaRP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7" y="764704"/>
            <a:ext cx="9300804" cy="504056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154</a:t>
            </a:fld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-36512" y="1114108"/>
            <a:ext cx="4572000" cy="28803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umetto 1 7"/>
          <p:cNvSpPr/>
          <p:nvPr/>
        </p:nvSpPr>
        <p:spPr>
          <a:xfrm>
            <a:off x="4586476" y="197426"/>
            <a:ext cx="3873956" cy="709444"/>
          </a:xfrm>
          <a:prstGeom prst="wedgeRectCallout">
            <a:avLst>
              <a:gd name="adj1" fmla="val -50565"/>
              <a:gd name="adj2" fmla="val 79685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>
                <a:solidFill>
                  <a:schemeClr val="accent3">
                    <a:lumMod val="50000"/>
                  </a:schemeClr>
                </a:solidFill>
              </a:rPr>
              <a:t>Menù personalizzabile delle funzionalità per la creazione, visualizzazione, interrogazione, … dell’ontologia</a:t>
            </a:r>
            <a:endParaRPr lang="it-IT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60" y="1700808"/>
            <a:ext cx="2771740" cy="100811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umetto 1 9"/>
          <p:cNvSpPr/>
          <p:nvPr/>
        </p:nvSpPr>
        <p:spPr>
          <a:xfrm>
            <a:off x="683568" y="3068960"/>
            <a:ext cx="1800200" cy="612648"/>
          </a:xfrm>
          <a:prstGeom prst="wedgeRectCallout">
            <a:avLst>
              <a:gd name="adj1" fmla="val -18333"/>
              <a:gd name="adj2" fmla="val -109142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>
                <a:solidFill>
                  <a:schemeClr val="accent3">
                    <a:lumMod val="50000"/>
                  </a:schemeClr>
                </a:solidFill>
              </a:rPr>
              <a:t>Annotazioni generali sull’ontologia</a:t>
            </a:r>
            <a:endParaRPr lang="it-IT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2987824" y="2204864"/>
            <a:ext cx="2664296" cy="504056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Fumetto 1 11"/>
          <p:cNvSpPr/>
          <p:nvPr/>
        </p:nvSpPr>
        <p:spPr>
          <a:xfrm>
            <a:off x="6228184" y="2232308"/>
            <a:ext cx="2016224" cy="612648"/>
          </a:xfrm>
          <a:prstGeom prst="wedgeRectCallout">
            <a:avLst>
              <a:gd name="adj1" fmla="val -77197"/>
              <a:gd name="adj2" fmla="val -22077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>
                <a:solidFill>
                  <a:schemeClr val="accent3">
                    <a:lumMod val="50000"/>
                  </a:schemeClr>
                </a:solidFill>
              </a:rPr>
              <a:t>Regole definite sull’ontologia</a:t>
            </a:r>
            <a:endParaRPr lang="it-IT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987824" y="2924944"/>
            <a:ext cx="6192688" cy="1728192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umetto 1 13"/>
          <p:cNvSpPr/>
          <p:nvPr/>
        </p:nvSpPr>
        <p:spPr>
          <a:xfrm>
            <a:off x="7330008" y="4935384"/>
            <a:ext cx="1346448" cy="612648"/>
          </a:xfrm>
          <a:prstGeom prst="wedgeRectCallout">
            <a:avLst>
              <a:gd name="adj1" fmla="val -74166"/>
              <a:gd name="adj2" fmla="val -92973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>
                <a:solidFill>
                  <a:schemeClr val="accent3">
                    <a:lumMod val="50000"/>
                  </a:schemeClr>
                </a:solidFill>
              </a:rPr>
              <a:t>Metriche riassuntive</a:t>
            </a:r>
            <a:endParaRPr lang="it-IT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35496" y="4581128"/>
            <a:ext cx="1872208" cy="91440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umetto 1 15"/>
          <p:cNvSpPr/>
          <p:nvPr/>
        </p:nvSpPr>
        <p:spPr>
          <a:xfrm>
            <a:off x="2483768" y="4935384"/>
            <a:ext cx="3744416" cy="612648"/>
          </a:xfrm>
          <a:prstGeom prst="wedgeRectCallout">
            <a:avLst>
              <a:gd name="adj1" fmla="val -65248"/>
              <a:gd name="adj2" fmla="val -3575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>
                <a:solidFill>
                  <a:schemeClr val="accent3">
                    <a:lumMod val="50000"/>
                  </a:schemeClr>
                </a:solidFill>
              </a:rPr>
              <a:t>Definizione delle ontologie da importare e i prefissi delle ontologie che vengono utilizzate</a:t>
            </a:r>
            <a:endParaRPr lang="it-IT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47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0"/>
            <a:ext cx="7869560" cy="634082"/>
          </a:xfrm>
        </p:spPr>
        <p:txBody>
          <a:bodyPr/>
          <a:lstStyle/>
          <a:p>
            <a:pPr algn="l"/>
            <a:r>
              <a:rPr lang="it-IT" sz="2400" dirty="0" smtClean="0">
                <a:solidFill>
                  <a:schemeClr val="bg1"/>
                </a:solidFill>
              </a:rPr>
              <a:t>Definizione delle Classi (concetti)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155</a:t>
            </a:fld>
            <a:endParaRPr lang="it-IT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276872"/>
            <a:ext cx="2790542" cy="2197955"/>
          </a:xfrm>
        </p:spPr>
      </p:pic>
      <p:sp>
        <p:nvSpPr>
          <p:cNvPr id="9" name="CasellaDiTesto 8"/>
          <p:cNvSpPr txBox="1"/>
          <p:nvPr/>
        </p:nvSpPr>
        <p:spPr>
          <a:xfrm>
            <a:off x="2666276" y="764704"/>
            <a:ext cx="291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Creazione di una sotto-classe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2944685" y="1189772"/>
            <a:ext cx="360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Creazione di una classe di pari livello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3203848" y="1675837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Eliminazione di una classe</a:t>
            </a:r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2666276" y="3429000"/>
            <a:ext cx="681588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296908" y="2768639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Tutte le classi sono sotto-classi della classe generale </a:t>
            </a:r>
            <a:r>
              <a:rPr lang="it-IT" b="1" dirty="0" err="1" smtClean="0"/>
              <a:t>Thing</a:t>
            </a:r>
            <a:endParaRPr lang="it-IT" b="1" dirty="0"/>
          </a:p>
        </p:txBody>
      </p:sp>
      <p:cxnSp>
        <p:nvCxnSpPr>
          <p:cNvPr id="15" name="Connettore 1 14"/>
          <p:cNvCxnSpPr>
            <a:stCxn id="9" idx="1"/>
          </p:cNvCxnSpPr>
          <p:nvPr/>
        </p:nvCxnSpPr>
        <p:spPr>
          <a:xfrm>
            <a:off x="2666276" y="949370"/>
            <a:ext cx="0" cy="21915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1 16"/>
          <p:cNvCxnSpPr>
            <a:stCxn id="10" idx="1"/>
          </p:cNvCxnSpPr>
          <p:nvPr/>
        </p:nvCxnSpPr>
        <p:spPr>
          <a:xfrm>
            <a:off x="2944685" y="1374438"/>
            <a:ext cx="0" cy="17665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/>
          <p:cNvCxnSpPr>
            <a:stCxn id="11" idx="1"/>
          </p:cNvCxnSpPr>
          <p:nvPr/>
        </p:nvCxnSpPr>
        <p:spPr>
          <a:xfrm>
            <a:off x="3203848" y="1860503"/>
            <a:ext cx="0" cy="128046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/>
          <p:cNvCxnSpPr/>
          <p:nvPr/>
        </p:nvCxnSpPr>
        <p:spPr>
          <a:xfrm>
            <a:off x="2025100" y="2768639"/>
            <a:ext cx="0" cy="120032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1 24"/>
          <p:cNvCxnSpPr>
            <a:endCxn id="12" idx="1"/>
          </p:cNvCxnSpPr>
          <p:nvPr/>
        </p:nvCxnSpPr>
        <p:spPr>
          <a:xfrm>
            <a:off x="2025100" y="3537012"/>
            <a:ext cx="64117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71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34" y="2609735"/>
            <a:ext cx="3277058" cy="1638529"/>
          </a:xfr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0"/>
            <a:ext cx="7869560" cy="404664"/>
          </a:xfrm>
        </p:spPr>
        <p:txBody>
          <a:bodyPr/>
          <a:lstStyle/>
          <a:p>
            <a:pPr algn="l"/>
            <a:r>
              <a:rPr lang="it-IT" sz="2400" dirty="0" smtClean="0">
                <a:solidFill>
                  <a:schemeClr val="bg1"/>
                </a:solidFill>
              </a:rPr>
              <a:t>Definizione delle Object </a:t>
            </a:r>
            <a:r>
              <a:rPr lang="it-IT" sz="2400" dirty="0" err="1" smtClean="0">
                <a:solidFill>
                  <a:schemeClr val="bg1"/>
                </a:solidFill>
              </a:rPr>
              <a:t>property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156</a:t>
            </a:fld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3282950" y="764704"/>
            <a:ext cx="3832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Creazione di una sotto-</a:t>
            </a:r>
            <a:r>
              <a:rPr lang="it-IT" dirty="0" err="1" smtClean="0"/>
              <a:t>objectProperty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3561359" y="1189772"/>
            <a:ext cx="4508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Creazione di una </a:t>
            </a:r>
            <a:r>
              <a:rPr lang="it-IT" dirty="0" err="1" smtClean="0"/>
              <a:t>objectProperty</a:t>
            </a:r>
            <a:r>
              <a:rPr lang="it-IT" dirty="0" smtClean="0"/>
              <a:t>  di pari livello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3820522" y="1675837"/>
            <a:ext cx="3467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Eliminazione di una </a:t>
            </a:r>
            <a:r>
              <a:rPr lang="it-IT" dirty="0" err="1" smtClean="0"/>
              <a:t>objectProperty</a:t>
            </a:r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3282950" y="3368803"/>
            <a:ext cx="1329660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35496" y="2768639"/>
            <a:ext cx="2606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Tutte le </a:t>
            </a:r>
            <a:r>
              <a:rPr lang="it-IT" dirty="0" err="1" smtClean="0"/>
              <a:t>objectProperty</a:t>
            </a:r>
            <a:r>
              <a:rPr lang="it-IT" dirty="0" smtClean="0"/>
              <a:t> sono sotto-proprietà della proprietà generale </a:t>
            </a:r>
            <a:r>
              <a:rPr lang="it-IT" b="1" dirty="0" err="1" smtClean="0"/>
              <a:t>topObjectProperty</a:t>
            </a:r>
            <a:endParaRPr lang="it-IT" b="1" dirty="0"/>
          </a:p>
        </p:txBody>
      </p:sp>
      <p:cxnSp>
        <p:nvCxnSpPr>
          <p:cNvPr id="15" name="Connettore 1 14"/>
          <p:cNvCxnSpPr>
            <a:stCxn id="9" idx="1"/>
          </p:cNvCxnSpPr>
          <p:nvPr/>
        </p:nvCxnSpPr>
        <p:spPr>
          <a:xfrm>
            <a:off x="3282950" y="949370"/>
            <a:ext cx="0" cy="21915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1 16"/>
          <p:cNvCxnSpPr>
            <a:stCxn id="10" idx="1"/>
          </p:cNvCxnSpPr>
          <p:nvPr/>
        </p:nvCxnSpPr>
        <p:spPr>
          <a:xfrm>
            <a:off x="3561359" y="1374438"/>
            <a:ext cx="0" cy="17665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/>
          <p:cNvCxnSpPr>
            <a:stCxn id="11" idx="1"/>
          </p:cNvCxnSpPr>
          <p:nvPr/>
        </p:nvCxnSpPr>
        <p:spPr>
          <a:xfrm>
            <a:off x="3820522" y="1860503"/>
            <a:ext cx="0" cy="128046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/>
          <p:cNvCxnSpPr/>
          <p:nvPr/>
        </p:nvCxnSpPr>
        <p:spPr>
          <a:xfrm>
            <a:off x="2641774" y="2768639"/>
            <a:ext cx="0" cy="120032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1 24"/>
          <p:cNvCxnSpPr>
            <a:endCxn id="12" idx="1"/>
          </p:cNvCxnSpPr>
          <p:nvPr/>
        </p:nvCxnSpPr>
        <p:spPr>
          <a:xfrm>
            <a:off x="2641774" y="3476815"/>
            <a:ext cx="64117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52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0"/>
            <a:ext cx="7859216" cy="418058"/>
          </a:xfrm>
        </p:spPr>
        <p:txBody>
          <a:bodyPr/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Definizione Dominio e </a:t>
            </a:r>
            <a:r>
              <a:rPr lang="it-IT" sz="2000" dirty="0" err="1" smtClean="0">
                <a:solidFill>
                  <a:schemeClr val="bg1"/>
                </a:solidFill>
              </a:rPr>
              <a:t>Range</a:t>
            </a:r>
            <a:r>
              <a:rPr lang="it-IT" sz="2000" dirty="0" smtClean="0">
                <a:solidFill>
                  <a:schemeClr val="bg1"/>
                </a:solidFill>
              </a:rPr>
              <a:t> e Caratteristiche  della Object </a:t>
            </a:r>
            <a:r>
              <a:rPr lang="it-IT" sz="2000" dirty="0" err="1" smtClean="0">
                <a:solidFill>
                  <a:schemeClr val="bg1"/>
                </a:solidFill>
              </a:rPr>
              <a:t>Property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157</a:t>
            </a:fld>
            <a:endParaRPr lang="it-IT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383526"/>
            <a:ext cx="7920880" cy="2836002"/>
          </a:xfr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91" y="459270"/>
            <a:ext cx="3006681" cy="1503341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3995936" y="1673314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Definizione del dominio, </a:t>
            </a:r>
            <a:r>
              <a:rPr lang="it-IT" dirty="0" err="1" smtClean="0"/>
              <a:t>Range</a:t>
            </a:r>
            <a:r>
              <a:rPr lang="it-IT" dirty="0"/>
              <a:t> </a:t>
            </a:r>
            <a:r>
              <a:rPr lang="it-IT" dirty="0" smtClean="0"/>
              <a:t>e relazioni con altre </a:t>
            </a:r>
            <a:r>
              <a:rPr lang="it-IT" dirty="0" err="1" smtClean="0"/>
              <a:t>objectProperty</a:t>
            </a:r>
            <a:endParaRPr lang="it-IT" dirty="0"/>
          </a:p>
        </p:txBody>
      </p:sp>
      <p:cxnSp>
        <p:nvCxnSpPr>
          <p:cNvPr id="11" name="Connettore 1 10"/>
          <p:cNvCxnSpPr/>
          <p:nvPr/>
        </p:nvCxnSpPr>
        <p:spPr>
          <a:xfrm>
            <a:off x="3995936" y="1772816"/>
            <a:ext cx="0" cy="86409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179512" y="631776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Definizione delle caratteristiche della </a:t>
            </a:r>
            <a:r>
              <a:rPr lang="it-IT" dirty="0" err="1" smtClean="0"/>
              <a:t>objectProperty</a:t>
            </a:r>
            <a:endParaRPr lang="it-IT" dirty="0"/>
          </a:p>
        </p:txBody>
      </p:sp>
      <p:cxnSp>
        <p:nvCxnSpPr>
          <p:cNvPr id="16" name="Connettore 1 15"/>
          <p:cNvCxnSpPr/>
          <p:nvPr/>
        </p:nvCxnSpPr>
        <p:spPr>
          <a:xfrm>
            <a:off x="2183532" y="620688"/>
            <a:ext cx="0" cy="201622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94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0" y="2564904"/>
            <a:ext cx="4115375" cy="2181530"/>
          </a:xfr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0"/>
            <a:ext cx="7869560" cy="404664"/>
          </a:xfrm>
        </p:spPr>
        <p:txBody>
          <a:bodyPr/>
          <a:lstStyle/>
          <a:p>
            <a:pPr algn="l"/>
            <a:r>
              <a:rPr lang="it-IT" sz="2400" dirty="0" smtClean="0">
                <a:solidFill>
                  <a:schemeClr val="bg1"/>
                </a:solidFill>
              </a:rPr>
              <a:t>Definizione delle data </a:t>
            </a:r>
            <a:r>
              <a:rPr lang="it-IT" sz="2400" dirty="0" err="1" smtClean="0">
                <a:solidFill>
                  <a:schemeClr val="bg1"/>
                </a:solidFill>
              </a:rPr>
              <a:t>property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158</a:t>
            </a:fld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3282950" y="764704"/>
            <a:ext cx="358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Creazione di una sotto-</a:t>
            </a:r>
            <a:r>
              <a:rPr lang="it-IT" dirty="0" err="1" smtClean="0"/>
              <a:t>dataProperty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3561359" y="1189772"/>
            <a:ext cx="433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Creazione di una </a:t>
            </a:r>
            <a:r>
              <a:rPr lang="it-IT" dirty="0" err="1" smtClean="0"/>
              <a:t>dataProperty</a:t>
            </a:r>
            <a:r>
              <a:rPr lang="it-IT" dirty="0" smtClean="0"/>
              <a:t>  di pari livello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3820522" y="1675837"/>
            <a:ext cx="3293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Eliminazione di una </a:t>
            </a:r>
            <a:r>
              <a:rPr lang="it-IT" dirty="0" err="1" smtClean="0"/>
              <a:t>dataProperty</a:t>
            </a:r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3282950" y="3368803"/>
            <a:ext cx="1329660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35496" y="2768639"/>
            <a:ext cx="2606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Tutte le </a:t>
            </a:r>
            <a:r>
              <a:rPr lang="it-IT" dirty="0" err="1" smtClean="0"/>
              <a:t>dataProperty</a:t>
            </a:r>
            <a:r>
              <a:rPr lang="it-IT" dirty="0" smtClean="0"/>
              <a:t> sono sotto-proprietà della proprietà generale </a:t>
            </a:r>
            <a:r>
              <a:rPr lang="it-IT" b="1" dirty="0" err="1" smtClean="0"/>
              <a:t>topDataProperty</a:t>
            </a:r>
            <a:endParaRPr lang="it-IT" b="1" dirty="0"/>
          </a:p>
        </p:txBody>
      </p:sp>
      <p:cxnSp>
        <p:nvCxnSpPr>
          <p:cNvPr id="15" name="Connettore 1 14"/>
          <p:cNvCxnSpPr>
            <a:stCxn id="9" idx="1"/>
          </p:cNvCxnSpPr>
          <p:nvPr/>
        </p:nvCxnSpPr>
        <p:spPr>
          <a:xfrm>
            <a:off x="3282950" y="949370"/>
            <a:ext cx="0" cy="219159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1 16"/>
          <p:cNvCxnSpPr>
            <a:stCxn id="10" idx="1"/>
          </p:cNvCxnSpPr>
          <p:nvPr/>
        </p:nvCxnSpPr>
        <p:spPr>
          <a:xfrm>
            <a:off x="3561359" y="1374438"/>
            <a:ext cx="0" cy="176653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/>
          <p:cNvCxnSpPr>
            <a:stCxn id="11" idx="1"/>
          </p:cNvCxnSpPr>
          <p:nvPr/>
        </p:nvCxnSpPr>
        <p:spPr>
          <a:xfrm>
            <a:off x="3820522" y="1860503"/>
            <a:ext cx="0" cy="128046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/>
          <p:cNvCxnSpPr/>
          <p:nvPr/>
        </p:nvCxnSpPr>
        <p:spPr>
          <a:xfrm>
            <a:off x="2641774" y="2768639"/>
            <a:ext cx="0" cy="120032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1 24"/>
          <p:cNvCxnSpPr>
            <a:endCxn id="12" idx="1"/>
          </p:cNvCxnSpPr>
          <p:nvPr/>
        </p:nvCxnSpPr>
        <p:spPr>
          <a:xfrm>
            <a:off x="2641774" y="3476815"/>
            <a:ext cx="64117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93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3" y="260648"/>
            <a:ext cx="3456384" cy="1832204"/>
          </a:xfrm>
          <a:prstGeom prst="rect">
            <a:avLst/>
          </a:prstGeom>
        </p:spPr>
      </p:pic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44824"/>
            <a:ext cx="6994104" cy="4525963"/>
          </a:xfr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0"/>
            <a:ext cx="7859216" cy="418058"/>
          </a:xfrm>
        </p:spPr>
        <p:txBody>
          <a:bodyPr/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Definizione Dominio e </a:t>
            </a:r>
            <a:r>
              <a:rPr lang="it-IT" sz="2000" dirty="0" err="1" smtClean="0">
                <a:solidFill>
                  <a:schemeClr val="bg1"/>
                </a:solidFill>
              </a:rPr>
              <a:t>Range</a:t>
            </a:r>
            <a:r>
              <a:rPr lang="it-IT" sz="2000" dirty="0" smtClean="0">
                <a:solidFill>
                  <a:schemeClr val="bg1"/>
                </a:solidFill>
              </a:rPr>
              <a:t> e Caratteristiche  della Object </a:t>
            </a:r>
            <a:r>
              <a:rPr lang="it-IT" sz="2000" dirty="0" err="1" smtClean="0">
                <a:solidFill>
                  <a:schemeClr val="bg1"/>
                </a:solidFill>
              </a:rPr>
              <a:t>Property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159</a:t>
            </a:fld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3571880" y="1352529"/>
            <a:ext cx="280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Definizione del dominio, </a:t>
            </a:r>
            <a:r>
              <a:rPr lang="it-IT" dirty="0" err="1"/>
              <a:t>r</a:t>
            </a:r>
            <a:r>
              <a:rPr lang="it-IT" dirty="0" err="1" smtClean="0"/>
              <a:t>ange</a:t>
            </a:r>
            <a:r>
              <a:rPr lang="it-IT" dirty="0" smtClean="0"/>
              <a:t> e relazioni con altre </a:t>
            </a:r>
            <a:r>
              <a:rPr lang="it-IT" dirty="0" err="1" smtClean="0"/>
              <a:t>objectProperty</a:t>
            </a:r>
            <a:endParaRPr lang="it-IT" dirty="0"/>
          </a:p>
        </p:txBody>
      </p:sp>
      <p:cxnSp>
        <p:nvCxnSpPr>
          <p:cNvPr id="11" name="Connettore 1 10"/>
          <p:cNvCxnSpPr/>
          <p:nvPr/>
        </p:nvCxnSpPr>
        <p:spPr>
          <a:xfrm>
            <a:off x="3563888" y="1352529"/>
            <a:ext cx="0" cy="1644423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/>
          <p:cNvSpPr txBox="1"/>
          <p:nvPr/>
        </p:nvSpPr>
        <p:spPr>
          <a:xfrm>
            <a:off x="179512" y="631776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Definizione delle caratteristiche della </a:t>
            </a:r>
            <a:r>
              <a:rPr lang="it-IT" dirty="0" err="1" smtClean="0"/>
              <a:t>dataProperty</a:t>
            </a:r>
            <a:endParaRPr lang="it-IT" dirty="0"/>
          </a:p>
        </p:txBody>
      </p:sp>
      <p:cxnSp>
        <p:nvCxnSpPr>
          <p:cNvPr id="16" name="Connettore 1 15"/>
          <p:cNvCxnSpPr/>
          <p:nvPr/>
        </p:nvCxnSpPr>
        <p:spPr>
          <a:xfrm>
            <a:off x="2183532" y="620688"/>
            <a:ext cx="0" cy="201622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6660232" y="978847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Definizione del tipo del </a:t>
            </a:r>
            <a:r>
              <a:rPr lang="it-IT" dirty="0" err="1" smtClean="0"/>
              <a:t>range</a:t>
            </a:r>
            <a:endParaRPr lang="it-IT" dirty="0"/>
          </a:p>
        </p:txBody>
      </p:sp>
      <p:cxnSp>
        <p:nvCxnSpPr>
          <p:cNvPr id="17" name="Connettore 1 16"/>
          <p:cNvCxnSpPr/>
          <p:nvPr/>
        </p:nvCxnSpPr>
        <p:spPr>
          <a:xfrm>
            <a:off x="6660232" y="978847"/>
            <a:ext cx="0" cy="144204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65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-99392"/>
            <a:ext cx="6624736" cy="634082"/>
          </a:xfrm>
        </p:spPr>
        <p:txBody>
          <a:bodyPr/>
          <a:lstStyle/>
          <a:p>
            <a:pPr algn="l"/>
            <a:r>
              <a:rPr lang="it-IT" sz="2800" dirty="0" smtClean="0">
                <a:solidFill>
                  <a:schemeClr val="bg1"/>
                </a:solidFill>
              </a:rPr>
              <a:t>Concetti importanti: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832648"/>
          </a:xfrm>
        </p:spPr>
        <p:txBody>
          <a:bodyPr/>
          <a:lstStyle/>
          <a:p>
            <a:r>
              <a:rPr lang="it-IT" sz="2800" dirty="0" smtClean="0"/>
              <a:t>URI e XML</a:t>
            </a:r>
          </a:p>
          <a:p>
            <a:r>
              <a:rPr lang="it-IT" sz="2800" dirty="0" smtClean="0"/>
              <a:t>RDF:  (</a:t>
            </a:r>
            <a:r>
              <a:rPr lang="it-IT" sz="2800" dirty="0"/>
              <a:t>S</a:t>
            </a:r>
            <a:r>
              <a:rPr lang="it-IT" sz="2800" dirty="0" smtClean="0"/>
              <a:t>oggetto, Predicato, Oggetto) </a:t>
            </a:r>
          </a:p>
          <a:p>
            <a:r>
              <a:rPr lang="it-IT" sz="2800" dirty="0" smtClean="0"/>
              <a:t>RDFS: struttura RDF</a:t>
            </a:r>
          </a:p>
          <a:p>
            <a:r>
              <a:rPr lang="it-IT" sz="2800" dirty="0" smtClean="0"/>
              <a:t>OWL: linguaggio per ontologie</a:t>
            </a:r>
          </a:p>
          <a:p>
            <a:r>
              <a:rPr lang="it-IT" sz="2800" dirty="0" smtClean="0"/>
              <a:t>Regole</a:t>
            </a:r>
          </a:p>
          <a:p>
            <a:r>
              <a:rPr lang="it-IT" sz="2800" dirty="0" smtClean="0"/>
              <a:t>Riuso/estensione di tecniche di Intelligenza Artificiale:</a:t>
            </a:r>
          </a:p>
          <a:p>
            <a:pPr lvl="1"/>
            <a:r>
              <a:rPr lang="it-IT" sz="2400" dirty="0" smtClean="0"/>
              <a:t>Rappresentazione della conoscenza</a:t>
            </a:r>
          </a:p>
          <a:p>
            <a:pPr lvl="1"/>
            <a:r>
              <a:rPr lang="it-IT" sz="2400" dirty="0" smtClean="0"/>
              <a:t>Ragionamento automatico</a:t>
            </a:r>
          </a:p>
          <a:p>
            <a:r>
              <a:rPr lang="it-IT" sz="2800" dirty="0" smtClean="0"/>
              <a:t>Riuso/estensione di tecniche di Basi di dati</a:t>
            </a:r>
          </a:p>
          <a:p>
            <a:pPr lvl="1"/>
            <a:r>
              <a:rPr lang="it-IT" sz="2400" dirty="0" smtClean="0"/>
              <a:t>Integrazione dei dati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539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053552"/>
            <a:ext cx="5249008" cy="3258005"/>
          </a:xfr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0"/>
            <a:ext cx="7869560" cy="404664"/>
          </a:xfrm>
        </p:spPr>
        <p:txBody>
          <a:bodyPr/>
          <a:lstStyle/>
          <a:p>
            <a:pPr algn="l"/>
            <a:r>
              <a:rPr lang="it-IT" sz="2400" dirty="0" smtClean="0">
                <a:solidFill>
                  <a:schemeClr val="bg1"/>
                </a:solidFill>
              </a:rPr>
              <a:t>Definizione delle </a:t>
            </a:r>
            <a:r>
              <a:rPr lang="it-IT" sz="2400" dirty="0" err="1" smtClean="0">
                <a:solidFill>
                  <a:schemeClr val="bg1"/>
                </a:solidFill>
              </a:rPr>
              <a:t>annotation</a:t>
            </a:r>
            <a:r>
              <a:rPr lang="it-IT" sz="2400" dirty="0" smtClean="0">
                <a:solidFill>
                  <a:schemeClr val="bg1"/>
                </a:solidFill>
              </a:rPr>
              <a:t> </a:t>
            </a:r>
            <a:r>
              <a:rPr lang="it-IT" sz="2400" dirty="0" err="1" smtClean="0">
                <a:solidFill>
                  <a:schemeClr val="bg1"/>
                </a:solidFill>
              </a:rPr>
              <a:t>property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160</a:t>
            </a:fld>
            <a:endParaRPr lang="it-IT"/>
          </a:p>
        </p:txBody>
      </p:sp>
      <p:sp>
        <p:nvSpPr>
          <p:cNvPr id="9" name="CasellaDiTesto 8"/>
          <p:cNvSpPr txBox="1"/>
          <p:nvPr/>
        </p:nvSpPr>
        <p:spPr>
          <a:xfrm>
            <a:off x="2941495" y="580038"/>
            <a:ext cx="4202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Creazione di una sotto-</a:t>
            </a:r>
            <a:r>
              <a:rPr lang="it-IT" dirty="0" err="1" smtClean="0"/>
              <a:t>annotationProperty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3203848" y="1005106"/>
            <a:ext cx="495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Creazione di una </a:t>
            </a:r>
            <a:r>
              <a:rPr lang="it-IT" dirty="0" err="1" smtClean="0"/>
              <a:t>annotationProperty</a:t>
            </a:r>
            <a:r>
              <a:rPr lang="it-IT" dirty="0" smtClean="0"/>
              <a:t>  di pari livello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3491880" y="1374438"/>
            <a:ext cx="391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Eliminazione di una </a:t>
            </a:r>
            <a:r>
              <a:rPr lang="it-IT" dirty="0" err="1" smtClean="0"/>
              <a:t>annotationProperty</a:t>
            </a:r>
            <a:endParaRPr lang="it-IT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27172" y="2996952"/>
            <a:ext cx="2240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Tipi di </a:t>
            </a:r>
            <a:r>
              <a:rPr lang="it-IT" b="1" dirty="0" err="1" smtClean="0"/>
              <a:t>annotationProperty</a:t>
            </a:r>
            <a:endParaRPr lang="it-IT" b="1" dirty="0"/>
          </a:p>
        </p:txBody>
      </p:sp>
      <p:cxnSp>
        <p:nvCxnSpPr>
          <p:cNvPr id="15" name="Connettore 1 14"/>
          <p:cNvCxnSpPr/>
          <p:nvPr/>
        </p:nvCxnSpPr>
        <p:spPr>
          <a:xfrm>
            <a:off x="2915816" y="580038"/>
            <a:ext cx="0" cy="192069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1 16"/>
          <p:cNvCxnSpPr/>
          <p:nvPr/>
        </p:nvCxnSpPr>
        <p:spPr>
          <a:xfrm>
            <a:off x="3203848" y="980728"/>
            <a:ext cx="0" cy="152000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/>
          <p:cNvCxnSpPr/>
          <p:nvPr/>
        </p:nvCxnSpPr>
        <p:spPr>
          <a:xfrm>
            <a:off x="3491880" y="1374438"/>
            <a:ext cx="0" cy="11581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/>
          <p:cNvCxnSpPr/>
          <p:nvPr/>
        </p:nvCxnSpPr>
        <p:spPr>
          <a:xfrm>
            <a:off x="2051720" y="2871125"/>
            <a:ext cx="0" cy="1200329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1 24"/>
          <p:cNvCxnSpPr/>
          <p:nvPr/>
        </p:nvCxnSpPr>
        <p:spPr>
          <a:xfrm>
            <a:off x="2051720" y="3452620"/>
            <a:ext cx="64117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6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0"/>
            <a:ext cx="7859216" cy="418058"/>
          </a:xfrm>
        </p:spPr>
        <p:txBody>
          <a:bodyPr/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Definizione Dominio e </a:t>
            </a:r>
            <a:r>
              <a:rPr lang="it-IT" sz="2000" dirty="0" err="1" smtClean="0">
                <a:solidFill>
                  <a:schemeClr val="bg1"/>
                </a:solidFill>
              </a:rPr>
              <a:t>Range</a:t>
            </a:r>
            <a:r>
              <a:rPr lang="it-IT" sz="2000" dirty="0" smtClean="0">
                <a:solidFill>
                  <a:schemeClr val="bg1"/>
                </a:solidFill>
              </a:rPr>
              <a:t> di nuove </a:t>
            </a:r>
            <a:r>
              <a:rPr lang="it-IT" sz="2000" dirty="0" err="1" smtClean="0">
                <a:solidFill>
                  <a:schemeClr val="bg1"/>
                </a:solidFill>
              </a:rPr>
              <a:t>annotation</a:t>
            </a:r>
            <a:r>
              <a:rPr lang="it-IT" sz="2000" dirty="0" smtClean="0">
                <a:solidFill>
                  <a:schemeClr val="bg1"/>
                </a:solidFill>
              </a:rPr>
              <a:t> </a:t>
            </a:r>
            <a:r>
              <a:rPr lang="it-IT" sz="2000" dirty="0" err="1" smtClean="0">
                <a:solidFill>
                  <a:schemeClr val="bg1"/>
                </a:solidFill>
              </a:rPr>
              <a:t>property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161</a:t>
            </a:fld>
            <a:endParaRPr lang="it-IT"/>
          </a:p>
        </p:txBody>
      </p:sp>
      <p:cxnSp>
        <p:nvCxnSpPr>
          <p:cNvPr id="11" name="Connettore 1 10"/>
          <p:cNvCxnSpPr/>
          <p:nvPr/>
        </p:nvCxnSpPr>
        <p:spPr>
          <a:xfrm>
            <a:off x="3995936" y="1772816"/>
            <a:ext cx="0" cy="864096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76672"/>
            <a:ext cx="5249008" cy="3258005"/>
          </a:xfrm>
          <a:prstGeom prst="rect">
            <a:avLst/>
          </a:prstGeom>
        </p:spPr>
      </p:pic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996952"/>
            <a:ext cx="2867425" cy="1933845"/>
          </a:xfrm>
        </p:spPr>
      </p:pic>
      <p:sp>
        <p:nvSpPr>
          <p:cNvPr id="9" name="CasellaDiTesto 8"/>
          <p:cNvSpPr txBox="1"/>
          <p:nvPr/>
        </p:nvSpPr>
        <p:spPr>
          <a:xfrm>
            <a:off x="3995936" y="1673314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Se definisco una nuova </a:t>
            </a:r>
            <a:r>
              <a:rPr lang="it-IT" dirty="0" err="1" smtClean="0"/>
              <a:t>annotation</a:t>
            </a:r>
            <a:r>
              <a:rPr lang="it-IT" dirty="0" smtClean="0"/>
              <a:t> </a:t>
            </a:r>
            <a:r>
              <a:rPr lang="it-IT" dirty="0" err="1" smtClean="0"/>
              <a:t>property</a:t>
            </a:r>
            <a:r>
              <a:rPr lang="it-IT" dirty="0" smtClean="0"/>
              <a:t> devo definirne il dominio e il </a:t>
            </a:r>
            <a:r>
              <a:rPr lang="it-IT" dirty="0" err="1" smtClean="0"/>
              <a:t>range</a:t>
            </a:r>
            <a:endParaRPr lang="it-IT" dirty="0"/>
          </a:p>
        </p:txBody>
      </p:sp>
      <p:cxnSp>
        <p:nvCxnSpPr>
          <p:cNvPr id="12" name="Connettore 1 11"/>
          <p:cNvCxnSpPr/>
          <p:nvPr/>
        </p:nvCxnSpPr>
        <p:spPr>
          <a:xfrm flipH="1" flipV="1">
            <a:off x="1763688" y="1988840"/>
            <a:ext cx="2232248" cy="116834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1 14"/>
          <p:cNvCxnSpPr/>
          <p:nvPr/>
        </p:nvCxnSpPr>
        <p:spPr>
          <a:xfrm>
            <a:off x="5868144" y="2276872"/>
            <a:ext cx="0" cy="72008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57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628800"/>
            <a:ext cx="4690029" cy="452596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162</a:t>
            </a:fld>
            <a:endParaRPr lang="it-IT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27584" y="0"/>
            <a:ext cx="7859216" cy="418058"/>
          </a:xfrm>
        </p:spPr>
        <p:txBody>
          <a:bodyPr/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Definizione individui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149664" y="534492"/>
            <a:ext cx="153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Crea individuo</a:t>
            </a:r>
            <a:endParaRPr lang="it-IT" dirty="0"/>
          </a:p>
        </p:txBody>
      </p:sp>
      <p:cxnSp>
        <p:nvCxnSpPr>
          <p:cNvPr id="9" name="Connettore 1 8"/>
          <p:cNvCxnSpPr>
            <a:stCxn id="7" idx="1"/>
          </p:cNvCxnSpPr>
          <p:nvPr/>
        </p:nvCxnSpPr>
        <p:spPr>
          <a:xfrm>
            <a:off x="2149664" y="719158"/>
            <a:ext cx="0" cy="119277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/>
          <p:cNvSpPr txBox="1"/>
          <p:nvPr/>
        </p:nvSpPr>
        <p:spPr>
          <a:xfrm>
            <a:off x="2339752" y="924904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Elimina individuo</a:t>
            </a:r>
            <a:endParaRPr lang="it-IT" dirty="0"/>
          </a:p>
        </p:txBody>
      </p:sp>
      <p:cxnSp>
        <p:nvCxnSpPr>
          <p:cNvPr id="15" name="Connettore 1 14"/>
          <p:cNvCxnSpPr>
            <a:stCxn id="13" idx="1"/>
          </p:cNvCxnSpPr>
          <p:nvPr/>
        </p:nvCxnSpPr>
        <p:spPr>
          <a:xfrm>
            <a:off x="2339752" y="1109570"/>
            <a:ext cx="0" cy="80236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/>
          <p:cNvSpPr txBox="1"/>
          <p:nvPr/>
        </p:nvSpPr>
        <p:spPr>
          <a:xfrm>
            <a:off x="6732240" y="2276872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Definizione della classe di appartenenza dell’individuo</a:t>
            </a:r>
            <a:endParaRPr lang="it-IT" dirty="0"/>
          </a:p>
        </p:txBody>
      </p:sp>
      <p:cxnSp>
        <p:nvCxnSpPr>
          <p:cNvPr id="21" name="Connettore 1 20"/>
          <p:cNvCxnSpPr/>
          <p:nvPr/>
        </p:nvCxnSpPr>
        <p:spPr>
          <a:xfrm flipH="1">
            <a:off x="4788024" y="2877036"/>
            <a:ext cx="1944216" cy="220814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/>
          <p:cNvSpPr txBox="1"/>
          <p:nvPr/>
        </p:nvSpPr>
        <p:spPr>
          <a:xfrm>
            <a:off x="6948264" y="4725144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Definizione di individui equivalenti e di individui diversi</a:t>
            </a:r>
            <a:endParaRPr lang="it-IT" dirty="0"/>
          </a:p>
        </p:txBody>
      </p:sp>
      <p:cxnSp>
        <p:nvCxnSpPr>
          <p:cNvPr id="24" name="Connettore 1 23"/>
          <p:cNvCxnSpPr>
            <a:stCxn id="22" idx="1"/>
          </p:cNvCxnSpPr>
          <p:nvPr/>
        </p:nvCxnSpPr>
        <p:spPr>
          <a:xfrm flipH="1">
            <a:off x="4932040" y="5325309"/>
            <a:ext cx="2016224" cy="9596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1 25"/>
          <p:cNvCxnSpPr/>
          <p:nvPr/>
        </p:nvCxnSpPr>
        <p:spPr>
          <a:xfrm flipH="1">
            <a:off x="5004048" y="5733256"/>
            <a:ext cx="1944216" cy="7200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163</a:t>
            </a:fld>
            <a:endParaRPr lang="it-IT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27584" y="0"/>
            <a:ext cx="7859216" cy="418058"/>
          </a:xfrm>
        </p:spPr>
        <p:txBody>
          <a:bodyPr/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Definizione proprietà degli individui</a:t>
            </a: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" y="332656"/>
            <a:ext cx="7106603" cy="6336704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0" y="3761656"/>
            <a:ext cx="9144000" cy="3051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Definizione delle proprietà a cui partecipa l’individuo 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56" y="2276872"/>
            <a:ext cx="9173756" cy="2105848"/>
          </a:xfrm>
        </p:spPr>
      </p:pic>
      <p:cxnSp>
        <p:nvCxnSpPr>
          <p:cNvPr id="10" name="Connettore 1 9"/>
          <p:cNvCxnSpPr/>
          <p:nvPr/>
        </p:nvCxnSpPr>
        <p:spPr>
          <a:xfrm flipV="1">
            <a:off x="4427984" y="4005064"/>
            <a:ext cx="72008" cy="1152128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085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8760"/>
            <a:ext cx="8229600" cy="4512230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164</a:t>
            </a:fld>
            <a:endParaRPr lang="it-IT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827584" y="0"/>
            <a:ext cx="7859216" cy="418058"/>
          </a:xfrm>
        </p:spPr>
        <p:txBody>
          <a:bodyPr/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Plug-in </a:t>
            </a:r>
            <a:r>
              <a:rPr lang="it-IT" sz="2000" dirty="0" err="1" smtClean="0">
                <a:solidFill>
                  <a:schemeClr val="bg1"/>
                </a:solidFill>
              </a:rPr>
              <a:t>OntoGraf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2195736" y="3933056"/>
            <a:ext cx="536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offre</a:t>
            </a:r>
            <a:endParaRPr lang="it-IT" sz="1400" dirty="0"/>
          </a:p>
        </p:txBody>
      </p:sp>
      <p:cxnSp>
        <p:nvCxnSpPr>
          <p:cNvPr id="7" name="Connettore 2 6"/>
          <p:cNvCxnSpPr/>
          <p:nvPr/>
        </p:nvCxnSpPr>
        <p:spPr>
          <a:xfrm flipH="1">
            <a:off x="1907704" y="4086944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38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Esempio in </a:t>
            </a:r>
            <a:r>
              <a:rPr lang="it-IT" dirty="0" err="1" smtClean="0"/>
              <a:t>Protégé</a:t>
            </a:r>
            <a:r>
              <a:rPr lang="it-IT" dirty="0" smtClean="0"/>
              <a:t> di deduzione e importanza di ricordarsi la open word </a:t>
            </a:r>
            <a:r>
              <a:rPr lang="it-IT" dirty="0" err="1" smtClean="0"/>
              <a:t>assumption</a:t>
            </a:r>
            <a:r>
              <a:rPr lang="it-IT" dirty="0" smtClean="0"/>
              <a:t>:</a:t>
            </a:r>
          </a:p>
          <a:p>
            <a:pPr marL="0" lvl="1" indent="0" algn="ctr">
              <a:buNone/>
            </a:pPr>
            <a:endParaRPr lang="it-IT" sz="2400" b="1" dirty="0" smtClean="0">
              <a:solidFill>
                <a:srgbClr val="C00000"/>
              </a:solidFill>
            </a:endParaRPr>
          </a:p>
          <a:p>
            <a:pPr marL="0" lvl="1" indent="0" algn="ctr">
              <a:buNone/>
            </a:pPr>
            <a:endParaRPr lang="it-IT" sz="2400" b="1" dirty="0" smtClean="0">
              <a:solidFill>
                <a:srgbClr val="C00000"/>
              </a:solidFill>
            </a:endParaRPr>
          </a:p>
          <a:p>
            <a:pPr marL="0" lvl="1" indent="0" algn="ctr">
              <a:buNone/>
            </a:pPr>
            <a:r>
              <a:rPr lang="it-IT" sz="2400" b="1" dirty="0" smtClean="0">
                <a:solidFill>
                  <a:srgbClr val="C00000"/>
                </a:solidFill>
              </a:rPr>
              <a:t>Non </a:t>
            </a:r>
            <a:r>
              <a:rPr lang="it-IT" sz="2400" b="1" dirty="0">
                <a:solidFill>
                  <a:srgbClr val="C00000"/>
                </a:solidFill>
              </a:rPr>
              <a:t>conoscere un fatto non implica necessariamente la negazione dello stesso.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27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166</a:t>
            </a:fld>
            <a:endParaRPr lang="it-IT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27178"/>
            <a:ext cx="8645095" cy="4994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96593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167</a:t>
            </a:fld>
            <a:endParaRPr lang="it-IT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8812096" cy="4510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735599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6428" y="1124744"/>
            <a:ext cx="3814598" cy="1224135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pPr marL="0" indent="0" algn="r">
              <a:buNone/>
            </a:pPr>
            <a:r>
              <a:rPr lang="en-US" sz="1600" dirty="0" err="1"/>
              <a:t>es:Adele</a:t>
            </a:r>
            <a:r>
              <a:rPr lang="en-US" sz="1600" dirty="0"/>
              <a:t> </a:t>
            </a:r>
            <a:r>
              <a:rPr lang="en-US" sz="1600" dirty="0" err="1"/>
              <a:t>rdf:type</a:t>
            </a:r>
            <a:r>
              <a:rPr lang="en-US" sz="1600" dirty="0"/>
              <a:t> </a:t>
            </a:r>
            <a:r>
              <a:rPr lang="en-US" sz="1600" dirty="0" err="1"/>
              <a:t>owl:NamedIndividual</a:t>
            </a:r>
            <a:r>
              <a:rPr lang="en-US" sz="1600" dirty="0"/>
              <a:t> </a:t>
            </a:r>
            <a:r>
              <a:rPr lang="en-US" sz="1600" dirty="0" smtClean="0"/>
              <a:t>,</a:t>
            </a:r>
          </a:p>
          <a:p>
            <a:pPr marL="0" indent="0" algn="r">
              <a:buNone/>
            </a:pPr>
            <a:r>
              <a:rPr lang="en-US" sz="1600" dirty="0"/>
              <a:t> </a:t>
            </a:r>
            <a:r>
              <a:rPr lang="en-US" sz="1600" dirty="0" smtClean="0"/>
              <a:t>	              </a:t>
            </a:r>
            <a:r>
              <a:rPr lang="en-US" sz="1600" dirty="0" err="1" smtClean="0"/>
              <a:t>es:Femmina</a:t>
            </a:r>
            <a:r>
              <a:rPr lang="en-US" sz="1600" dirty="0" smtClean="0"/>
              <a:t> ;</a:t>
            </a:r>
          </a:p>
          <a:p>
            <a:pPr marL="0" indent="0" algn="r">
              <a:buNone/>
            </a:pPr>
            <a:r>
              <a:rPr lang="en-US" sz="1600" dirty="0"/>
              <a:t>	</a:t>
            </a:r>
            <a:r>
              <a:rPr lang="en-US" sz="1600" dirty="0" err="1" smtClean="0"/>
              <a:t>es:madreDi</a:t>
            </a:r>
            <a:r>
              <a:rPr lang="en-US" sz="1600" dirty="0" smtClean="0"/>
              <a:t> </a:t>
            </a:r>
            <a:r>
              <a:rPr lang="en-US" sz="1600" dirty="0" err="1"/>
              <a:t>es:Andrea</a:t>
            </a:r>
            <a:r>
              <a:rPr lang="en-US" sz="1600" dirty="0"/>
              <a:t> </a:t>
            </a:r>
            <a:r>
              <a:rPr lang="en-US" sz="1600" dirty="0" smtClean="0"/>
              <a:t>;</a:t>
            </a:r>
          </a:p>
          <a:p>
            <a:pPr marL="0" indent="0" algn="r">
              <a:buNone/>
            </a:pPr>
            <a:r>
              <a:rPr lang="en-US" sz="1600" dirty="0" smtClean="0"/>
              <a:t>                  </a:t>
            </a:r>
            <a:r>
              <a:rPr lang="en-US" sz="1600" dirty="0" err="1" smtClean="0"/>
              <a:t>es:nataIn</a:t>
            </a:r>
            <a:r>
              <a:rPr lang="en-US" sz="1600" dirty="0" smtClean="0"/>
              <a:t> </a:t>
            </a:r>
            <a:r>
              <a:rPr lang="en-US" sz="1600" dirty="0" err="1"/>
              <a:t>es:Taranto</a:t>
            </a:r>
            <a:r>
              <a:rPr lang="en-US" sz="1600" dirty="0"/>
              <a:t> 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168</a:t>
            </a:fld>
            <a:endParaRPr lang="it-IT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94117" y="2970573"/>
            <a:ext cx="3814599" cy="7920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 err="1"/>
              <a:t>es:Andrea</a:t>
            </a:r>
            <a:r>
              <a:rPr lang="en-US" sz="1600" dirty="0"/>
              <a:t> </a:t>
            </a:r>
            <a:r>
              <a:rPr lang="en-US" sz="1600" dirty="0" err="1"/>
              <a:t>rdf:type</a:t>
            </a:r>
            <a:r>
              <a:rPr lang="en-US" sz="1600" dirty="0"/>
              <a:t> </a:t>
            </a:r>
            <a:r>
              <a:rPr lang="en-US" sz="1600" dirty="0" err="1"/>
              <a:t>owl:NamedIndividual</a:t>
            </a:r>
            <a:r>
              <a:rPr lang="en-US" sz="1600" dirty="0"/>
              <a:t> ,                    </a:t>
            </a:r>
            <a:r>
              <a:rPr lang="en-US" sz="1600" dirty="0" err="1"/>
              <a:t>es:Persona</a:t>
            </a:r>
            <a:r>
              <a:rPr lang="en-US" sz="1600" dirty="0"/>
              <a:t> .</a:t>
            </a:r>
          </a:p>
        </p:txBody>
      </p:sp>
      <p:sp>
        <p:nvSpPr>
          <p:cNvPr id="20" name="Segnaposto contenuto 2"/>
          <p:cNvSpPr txBox="1">
            <a:spLocks/>
          </p:cNvSpPr>
          <p:nvPr/>
        </p:nvSpPr>
        <p:spPr>
          <a:xfrm>
            <a:off x="107302" y="4653136"/>
            <a:ext cx="3814599" cy="7920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 err="1"/>
              <a:t>es:Taranto</a:t>
            </a:r>
            <a:r>
              <a:rPr lang="en-US" sz="1600" dirty="0"/>
              <a:t> </a:t>
            </a:r>
            <a:r>
              <a:rPr lang="en-US" sz="1600" dirty="0" err="1"/>
              <a:t>rdf:type</a:t>
            </a:r>
            <a:r>
              <a:rPr lang="en-US" sz="1600" dirty="0"/>
              <a:t> </a:t>
            </a:r>
            <a:r>
              <a:rPr lang="en-US" sz="1600" dirty="0" err="1"/>
              <a:t>owl:NamedIndividual</a:t>
            </a:r>
            <a:r>
              <a:rPr lang="en-US" sz="1600" dirty="0"/>
              <a:t> ,                               </a:t>
            </a:r>
            <a:r>
              <a:rPr lang="en-US" sz="1600" dirty="0" err="1"/>
              <a:t>es:Citta</a:t>
            </a:r>
            <a:r>
              <a:rPr lang="en-US" sz="1600" dirty="0"/>
              <a:t> .</a:t>
            </a:r>
          </a:p>
        </p:txBody>
      </p:sp>
      <p:grpSp>
        <p:nvGrpSpPr>
          <p:cNvPr id="26" name="Gruppo 25"/>
          <p:cNvGrpSpPr/>
          <p:nvPr/>
        </p:nvGrpSpPr>
        <p:grpSpPr>
          <a:xfrm>
            <a:off x="4499992" y="1484784"/>
            <a:ext cx="3960440" cy="3924334"/>
            <a:chOff x="4499992" y="1484784"/>
            <a:chExt cx="3960440" cy="3924334"/>
          </a:xfrm>
        </p:grpSpPr>
        <p:sp>
          <p:nvSpPr>
            <p:cNvPr id="9" name="Ovale 8"/>
            <p:cNvSpPr/>
            <p:nvPr/>
          </p:nvSpPr>
          <p:spPr>
            <a:xfrm>
              <a:off x="4572000" y="1484784"/>
              <a:ext cx="1152128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Adele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Ovale 9"/>
            <p:cNvSpPr/>
            <p:nvPr/>
          </p:nvSpPr>
          <p:spPr>
            <a:xfrm>
              <a:off x="4499992" y="3136292"/>
              <a:ext cx="1296144" cy="4606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Andrea</a:t>
              </a:r>
              <a:endParaRPr lang="en-US" dirty="0"/>
            </a:p>
          </p:txBody>
        </p:sp>
        <p:sp>
          <p:nvSpPr>
            <p:cNvPr id="11" name="Ovale 10"/>
            <p:cNvSpPr/>
            <p:nvPr/>
          </p:nvSpPr>
          <p:spPr>
            <a:xfrm>
              <a:off x="7164288" y="4858206"/>
              <a:ext cx="1296144" cy="550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Taranto</a:t>
              </a:r>
              <a:endParaRPr lang="en-US" dirty="0"/>
            </a:p>
          </p:txBody>
        </p:sp>
        <p:cxnSp>
          <p:nvCxnSpPr>
            <p:cNvPr id="13" name="Connettore 2 12"/>
            <p:cNvCxnSpPr>
              <a:stCxn id="9" idx="4"/>
              <a:endCxn id="10" idx="0"/>
            </p:cNvCxnSpPr>
            <p:nvPr/>
          </p:nvCxnSpPr>
          <p:spPr>
            <a:xfrm>
              <a:off x="5148064" y="1941984"/>
              <a:ext cx="0" cy="119430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asellaDiTesto 13"/>
            <p:cNvSpPr txBox="1"/>
            <p:nvPr/>
          </p:nvSpPr>
          <p:spPr>
            <a:xfrm rot="16200000">
              <a:off x="4468615" y="2374812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madreDi</a:t>
              </a:r>
              <a:endParaRPr lang="en-US" dirty="0"/>
            </a:p>
          </p:txBody>
        </p:sp>
        <p:cxnSp>
          <p:nvCxnSpPr>
            <p:cNvPr id="22" name="Connettore 2 21"/>
            <p:cNvCxnSpPr>
              <a:stCxn id="9" idx="5"/>
              <a:endCxn id="11" idx="0"/>
            </p:cNvCxnSpPr>
            <p:nvPr/>
          </p:nvCxnSpPr>
          <p:spPr>
            <a:xfrm>
              <a:off x="5555403" y="1875029"/>
              <a:ext cx="2256957" cy="2983177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sellaDiTesto 23"/>
            <p:cNvSpPr txBox="1"/>
            <p:nvPr/>
          </p:nvSpPr>
          <p:spPr>
            <a:xfrm rot="3079028">
              <a:off x="6574229" y="3181951"/>
              <a:ext cx="779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nataIn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492587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2189" y="5301208"/>
            <a:ext cx="3814598" cy="1224135"/>
          </a:xfrm>
          <a:solidFill>
            <a:schemeClr val="tx2">
              <a:lumMod val="40000"/>
              <a:lumOff val="60000"/>
            </a:schemeClr>
          </a:solidFill>
        </p:spPr>
        <p:txBody>
          <a:bodyPr/>
          <a:lstStyle/>
          <a:p>
            <a:pPr marL="0" indent="0" algn="r">
              <a:buNone/>
            </a:pPr>
            <a:r>
              <a:rPr lang="es-ES" sz="1600" dirty="0"/>
              <a:t>es:Riccardo rdf:type owl:NamedIndividual </a:t>
            </a:r>
            <a:r>
              <a:rPr lang="es-ES" sz="1600" dirty="0" smtClean="0"/>
              <a:t>,                      </a:t>
            </a:r>
            <a:r>
              <a:rPr lang="es-ES" sz="1600" dirty="0"/>
              <a:t>es:Padre ; </a:t>
            </a:r>
            <a:endParaRPr lang="es-ES" sz="1600" dirty="0" smtClean="0"/>
          </a:p>
          <a:p>
            <a:pPr marL="0" indent="0" algn="r">
              <a:buNone/>
            </a:pPr>
            <a:r>
              <a:rPr lang="es-ES" sz="1600" dirty="0" smtClean="0"/>
              <a:t>           </a:t>
            </a:r>
            <a:r>
              <a:rPr lang="es-ES" sz="1600" dirty="0"/>
              <a:t>es:padreDi es:Jalgaon ,                       es:Meghana .</a:t>
            </a:r>
            <a:endParaRPr lang="en-US" sz="16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169</a:t>
            </a:fld>
            <a:endParaRPr lang="it-IT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102429" y="4293096"/>
            <a:ext cx="3814599" cy="7920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 err="1"/>
              <a:t>es:Roma</a:t>
            </a:r>
            <a:r>
              <a:rPr lang="en-US" sz="1600" dirty="0"/>
              <a:t> </a:t>
            </a:r>
            <a:r>
              <a:rPr lang="en-US" sz="1600" dirty="0" err="1"/>
              <a:t>rdf:type</a:t>
            </a:r>
            <a:r>
              <a:rPr lang="en-US" sz="1600" dirty="0"/>
              <a:t> </a:t>
            </a:r>
            <a:r>
              <a:rPr lang="en-US" sz="1600" dirty="0" err="1"/>
              <a:t>owl:NamedIndividual</a:t>
            </a:r>
            <a:r>
              <a:rPr lang="en-US" sz="1600" dirty="0"/>
              <a:t> ,                            </a:t>
            </a:r>
            <a:r>
              <a:rPr lang="en-US" sz="1600" dirty="0" err="1"/>
              <a:t>es:Citta</a:t>
            </a:r>
            <a:r>
              <a:rPr lang="en-US" sz="1600" dirty="0"/>
              <a:t> .</a:t>
            </a: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107503" y="476672"/>
            <a:ext cx="3811761" cy="88370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dirty="0"/>
              <a:t>es:Meghana rdf:type </a:t>
            </a:r>
            <a:r>
              <a:rPr lang="es-ES" sz="1600" dirty="0" smtClean="0"/>
              <a:t>owl:NamedIndividual ,</a:t>
            </a:r>
          </a:p>
          <a:p>
            <a:pPr marL="0" indent="0" algn="r">
              <a:buNone/>
            </a:pPr>
            <a:r>
              <a:rPr lang="es-ES" sz="1600" dirty="0" smtClean="0"/>
              <a:t>                    </a:t>
            </a:r>
            <a:r>
              <a:rPr lang="es-ES" sz="1600" dirty="0"/>
              <a:t>es:Femmina ;                    es:nataIn es:Jalgaon .</a:t>
            </a:r>
            <a:endParaRPr lang="en-US" sz="1600" dirty="0"/>
          </a:p>
        </p:txBody>
      </p:sp>
      <p:sp>
        <p:nvSpPr>
          <p:cNvPr id="10" name="Segnaposto contenuto 2"/>
          <p:cNvSpPr txBox="1">
            <a:spLocks/>
          </p:cNvSpPr>
          <p:nvPr/>
        </p:nvSpPr>
        <p:spPr>
          <a:xfrm>
            <a:off x="122513" y="2780928"/>
            <a:ext cx="3811761" cy="122413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600" dirty="0"/>
              <a:t>es:Laura rdf:type owl:NamedIndividual </a:t>
            </a:r>
            <a:r>
              <a:rPr lang="es-ES" sz="1600" dirty="0" smtClean="0"/>
              <a:t>,</a:t>
            </a:r>
            <a:r>
              <a:rPr lang="es-ES" sz="1600" dirty="0"/>
              <a:t>	</a:t>
            </a:r>
            <a:r>
              <a:rPr lang="es-ES" sz="1600" dirty="0" smtClean="0"/>
              <a:t>                  </a:t>
            </a:r>
            <a:r>
              <a:rPr lang="es-ES" sz="1600" dirty="0"/>
              <a:t>es:Madre ;                  es:madreDi es:Meghana ;                  es:nataIn es:Roma .</a:t>
            </a:r>
            <a:endParaRPr lang="en-US" sz="1600" dirty="0"/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90260" y="1647088"/>
            <a:ext cx="3814599" cy="7920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dirty="0" err="1"/>
              <a:t>es:Jalgaon</a:t>
            </a:r>
            <a:r>
              <a:rPr lang="en-US" sz="1600" dirty="0"/>
              <a:t> </a:t>
            </a:r>
            <a:r>
              <a:rPr lang="en-US" sz="1600" dirty="0" err="1"/>
              <a:t>rdf:type</a:t>
            </a:r>
            <a:r>
              <a:rPr lang="en-US" sz="1600" dirty="0"/>
              <a:t> </a:t>
            </a:r>
            <a:r>
              <a:rPr lang="en-US" sz="1600" dirty="0" err="1"/>
              <a:t>owl:NamedIndividual</a:t>
            </a:r>
            <a:r>
              <a:rPr lang="en-US" sz="1600" dirty="0"/>
              <a:t> ,                     </a:t>
            </a:r>
            <a:r>
              <a:rPr lang="en-US" sz="1600" dirty="0" err="1"/>
              <a:t>es:Citta</a:t>
            </a:r>
            <a:r>
              <a:rPr lang="en-US" sz="1600" dirty="0"/>
              <a:t> .</a:t>
            </a:r>
          </a:p>
        </p:txBody>
      </p:sp>
      <p:grpSp>
        <p:nvGrpSpPr>
          <p:cNvPr id="57" name="Gruppo 56"/>
          <p:cNvGrpSpPr/>
          <p:nvPr/>
        </p:nvGrpSpPr>
        <p:grpSpPr>
          <a:xfrm>
            <a:off x="4427984" y="630491"/>
            <a:ext cx="4367996" cy="5390797"/>
            <a:chOff x="4427984" y="630491"/>
            <a:chExt cx="4367996" cy="5390797"/>
          </a:xfrm>
        </p:grpSpPr>
        <p:sp>
          <p:nvSpPr>
            <p:cNvPr id="2" name="Ovale 1"/>
            <p:cNvSpPr/>
            <p:nvPr/>
          </p:nvSpPr>
          <p:spPr>
            <a:xfrm>
              <a:off x="5886878" y="630491"/>
              <a:ext cx="1584176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Meghana</a:t>
              </a:r>
              <a:endParaRPr lang="en-US" dirty="0"/>
            </a:p>
          </p:txBody>
        </p:sp>
        <p:sp>
          <p:nvSpPr>
            <p:cNvPr id="12" name="Ovale 11"/>
            <p:cNvSpPr/>
            <p:nvPr/>
          </p:nvSpPr>
          <p:spPr>
            <a:xfrm>
              <a:off x="4427984" y="1852717"/>
              <a:ext cx="1274440" cy="5040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Jalgaon</a:t>
              </a:r>
              <a:endParaRPr lang="en-US" dirty="0"/>
            </a:p>
          </p:txBody>
        </p:sp>
        <p:cxnSp>
          <p:nvCxnSpPr>
            <p:cNvPr id="14" name="Connettore 2 13"/>
            <p:cNvCxnSpPr>
              <a:stCxn id="2" idx="3"/>
              <a:endCxn id="12" idx="0"/>
            </p:cNvCxnSpPr>
            <p:nvPr/>
          </p:nvCxnSpPr>
          <p:spPr>
            <a:xfrm flipH="1">
              <a:off x="5065204" y="1122192"/>
              <a:ext cx="1053671" cy="73052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sellaDiTesto 14"/>
            <p:cNvSpPr txBox="1"/>
            <p:nvPr/>
          </p:nvSpPr>
          <p:spPr>
            <a:xfrm rot="19410154">
              <a:off x="5019386" y="1291895"/>
              <a:ext cx="779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nataIn</a:t>
              </a:r>
              <a:endParaRPr lang="en-US" dirty="0"/>
            </a:p>
          </p:txBody>
        </p:sp>
        <p:sp>
          <p:nvSpPr>
            <p:cNvPr id="17" name="Ovale 16"/>
            <p:cNvSpPr/>
            <p:nvPr/>
          </p:nvSpPr>
          <p:spPr>
            <a:xfrm>
              <a:off x="6505778" y="3002935"/>
              <a:ext cx="1080120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Laura</a:t>
              </a:r>
              <a:endParaRPr lang="en-US" dirty="0"/>
            </a:p>
          </p:txBody>
        </p:sp>
        <p:cxnSp>
          <p:nvCxnSpPr>
            <p:cNvPr id="19" name="Connettore 2 18"/>
            <p:cNvCxnSpPr>
              <a:stCxn id="17" idx="0"/>
              <a:endCxn id="2" idx="4"/>
            </p:cNvCxnSpPr>
            <p:nvPr/>
          </p:nvCxnSpPr>
          <p:spPr>
            <a:xfrm flipH="1" flipV="1">
              <a:off x="6678966" y="1206555"/>
              <a:ext cx="366872" cy="179638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sellaDiTesto 19"/>
            <p:cNvSpPr txBox="1"/>
            <p:nvPr/>
          </p:nvSpPr>
          <p:spPr>
            <a:xfrm rot="4746484">
              <a:off x="6459015" y="1822190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madreDi</a:t>
              </a:r>
              <a:endParaRPr lang="en-US" dirty="0"/>
            </a:p>
          </p:txBody>
        </p:sp>
        <p:sp>
          <p:nvSpPr>
            <p:cNvPr id="21" name="Ovale 20"/>
            <p:cNvSpPr/>
            <p:nvPr/>
          </p:nvSpPr>
          <p:spPr>
            <a:xfrm>
              <a:off x="5908127" y="4208733"/>
              <a:ext cx="1058416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Roma</a:t>
              </a:r>
              <a:endParaRPr lang="en-US" dirty="0"/>
            </a:p>
          </p:txBody>
        </p:sp>
        <p:cxnSp>
          <p:nvCxnSpPr>
            <p:cNvPr id="23" name="Connettore 2 22"/>
            <p:cNvCxnSpPr>
              <a:stCxn id="17" idx="4"/>
              <a:endCxn id="21" idx="7"/>
            </p:cNvCxnSpPr>
            <p:nvPr/>
          </p:nvCxnSpPr>
          <p:spPr>
            <a:xfrm flipH="1">
              <a:off x="6811542" y="3578999"/>
              <a:ext cx="234296" cy="714097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asellaDiTesto 23"/>
            <p:cNvSpPr txBox="1"/>
            <p:nvPr/>
          </p:nvSpPr>
          <p:spPr>
            <a:xfrm rot="17380424">
              <a:off x="6337556" y="3690992"/>
              <a:ext cx="779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nataIn</a:t>
              </a:r>
              <a:endParaRPr lang="en-US" dirty="0"/>
            </a:p>
          </p:txBody>
        </p:sp>
        <p:sp>
          <p:nvSpPr>
            <p:cNvPr id="27" name="Ovale 26"/>
            <p:cNvSpPr/>
            <p:nvPr/>
          </p:nvSpPr>
          <p:spPr>
            <a:xfrm>
              <a:off x="7355820" y="5445224"/>
              <a:ext cx="1440160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Riccardo</a:t>
              </a:r>
              <a:endParaRPr lang="en-US" dirty="0"/>
            </a:p>
          </p:txBody>
        </p:sp>
        <p:cxnSp>
          <p:nvCxnSpPr>
            <p:cNvPr id="29" name="Connettore 2 28"/>
            <p:cNvCxnSpPr>
              <a:stCxn id="27" idx="1"/>
              <a:endCxn id="21" idx="5"/>
            </p:cNvCxnSpPr>
            <p:nvPr/>
          </p:nvCxnSpPr>
          <p:spPr>
            <a:xfrm flipH="1" flipV="1">
              <a:off x="6811542" y="4700434"/>
              <a:ext cx="755185" cy="829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asellaDiTesto 29"/>
            <p:cNvSpPr txBox="1"/>
            <p:nvPr/>
          </p:nvSpPr>
          <p:spPr>
            <a:xfrm rot="2838591">
              <a:off x="6885611" y="4833182"/>
              <a:ext cx="779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nataIn</a:t>
              </a:r>
              <a:endParaRPr lang="en-US" dirty="0"/>
            </a:p>
          </p:txBody>
        </p:sp>
        <p:cxnSp>
          <p:nvCxnSpPr>
            <p:cNvPr id="32" name="Connettore 2 31"/>
            <p:cNvCxnSpPr>
              <a:stCxn id="27" idx="7"/>
              <a:endCxn id="2" idx="5"/>
            </p:cNvCxnSpPr>
            <p:nvPr/>
          </p:nvCxnSpPr>
          <p:spPr>
            <a:xfrm flipH="1" flipV="1">
              <a:off x="7239057" y="1122192"/>
              <a:ext cx="1346016" cy="440739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/>
            <p:cNvSpPr txBox="1"/>
            <p:nvPr/>
          </p:nvSpPr>
          <p:spPr>
            <a:xfrm rot="4346077">
              <a:off x="7612375" y="3052220"/>
              <a:ext cx="927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padreDi</a:t>
              </a:r>
              <a:endParaRPr lang="en-US" dirty="0"/>
            </a:p>
          </p:txBody>
        </p:sp>
        <p:cxnSp>
          <p:nvCxnSpPr>
            <p:cNvPr id="55" name="Connettore 4 54"/>
            <p:cNvCxnSpPr>
              <a:stCxn id="27" idx="2"/>
              <a:endCxn id="12" idx="4"/>
            </p:cNvCxnSpPr>
            <p:nvPr/>
          </p:nvCxnSpPr>
          <p:spPr>
            <a:xfrm rot="10800000">
              <a:off x="5065204" y="2356774"/>
              <a:ext cx="2290616" cy="3376483"/>
            </a:xfrm>
            <a:prstGeom prst="bentConnector2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asellaDiTesto 55"/>
            <p:cNvSpPr txBox="1"/>
            <p:nvPr/>
          </p:nvSpPr>
          <p:spPr>
            <a:xfrm rot="16200000">
              <a:off x="4448342" y="4138085"/>
              <a:ext cx="927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padreDi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09619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40934" y="487110"/>
            <a:ext cx="7802311" cy="56061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2400" dirty="0" smtClean="0"/>
              <a:t>In informatica:</a:t>
            </a:r>
          </a:p>
          <a:p>
            <a:pPr marL="0" indent="0">
              <a:buNone/>
            </a:pPr>
            <a:r>
              <a:rPr lang="it-IT" sz="2400" dirty="0" smtClean="0"/>
              <a:t>Un'</a:t>
            </a:r>
            <a:r>
              <a:rPr lang="it-IT" sz="2400" b="1" dirty="0" smtClean="0">
                <a:solidFill>
                  <a:srgbClr val="C00000"/>
                </a:solidFill>
              </a:rPr>
              <a:t>ontologia</a:t>
            </a:r>
            <a:r>
              <a:rPr lang="it-IT" sz="2400" dirty="0"/>
              <a:t> è una </a:t>
            </a:r>
            <a:r>
              <a:rPr lang="it-IT" sz="2400" b="1" i="1" dirty="0">
                <a:solidFill>
                  <a:srgbClr val="C00000"/>
                </a:solidFill>
              </a:rPr>
              <a:t>rappresentazione</a:t>
            </a:r>
            <a:r>
              <a:rPr lang="it-IT" sz="2400" b="1" i="1" dirty="0"/>
              <a:t> </a:t>
            </a:r>
            <a:r>
              <a:rPr lang="it-IT" sz="2400" b="1" i="1" dirty="0">
                <a:solidFill>
                  <a:srgbClr val="C00000"/>
                </a:solidFill>
              </a:rPr>
              <a:t>formale</a:t>
            </a:r>
            <a:r>
              <a:rPr lang="it-IT" sz="2400" dirty="0"/>
              <a:t>, </a:t>
            </a:r>
            <a:r>
              <a:rPr lang="it-IT" sz="2400" b="1" i="1" dirty="0">
                <a:solidFill>
                  <a:srgbClr val="C00000"/>
                </a:solidFill>
              </a:rPr>
              <a:t>condivisa</a:t>
            </a:r>
            <a:r>
              <a:rPr lang="it-IT" sz="2400" dirty="0">
                <a:solidFill>
                  <a:srgbClr val="C00000"/>
                </a:solidFill>
              </a:rPr>
              <a:t> </a:t>
            </a:r>
            <a:r>
              <a:rPr lang="it-IT" sz="2400" dirty="0"/>
              <a:t>ed </a:t>
            </a:r>
            <a:r>
              <a:rPr lang="it-IT" sz="2400" b="1" i="1" dirty="0">
                <a:solidFill>
                  <a:srgbClr val="C00000"/>
                </a:solidFill>
              </a:rPr>
              <a:t>esplicita</a:t>
            </a:r>
            <a:r>
              <a:rPr lang="it-IT" sz="2400" dirty="0"/>
              <a:t> di una </a:t>
            </a:r>
            <a:r>
              <a:rPr lang="it-IT" sz="2400" b="1" dirty="0">
                <a:solidFill>
                  <a:srgbClr val="C00000"/>
                </a:solidFill>
              </a:rPr>
              <a:t>concettualizzazione</a:t>
            </a:r>
            <a:r>
              <a:rPr lang="it-IT" sz="2400" dirty="0"/>
              <a:t> di un dominio di </a:t>
            </a:r>
            <a:r>
              <a:rPr lang="it-IT" sz="2400" dirty="0" smtClean="0"/>
              <a:t>interesse.</a:t>
            </a:r>
          </a:p>
          <a:p>
            <a:pPr marL="0" indent="0">
              <a:buNone/>
            </a:pPr>
            <a:endParaRPr lang="it-IT" sz="2400" dirty="0" smtClean="0"/>
          </a:p>
          <a:p>
            <a:r>
              <a:rPr lang="it-IT" sz="2400" b="1" dirty="0" smtClean="0">
                <a:solidFill>
                  <a:srgbClr val="C00000"/>
                </a:solidFill>
              </a:rPr>
              <a:t>Formale</a:t>
            </a:r>
            <a:r>
              <a:rPr lang="it-IT" sz="2400" dirty="0" smtClean="0"/>
              <a:t>: utilizza un linguaggio logico processabile da elaboratori</a:t>
            </a:r>
          </a:p>
          <a:p>
            <a:pPr marL="0" indent="0">
              <a:buNone/>
            </a:pPr>
            <a:endParaRPr lang="it-IT" sz="2400" b="1" dirty="0" smtClean="0">
              <a:solidFill>
                <a:srgbClr val="C00000"/>
              </a:solidFill>
            </a:endParaRPr>
          </a:p>
          <a:p>
            <a:r>
              <a:rPr lang="it-IT" sz="2400" b="1" dirty="0" smtClean="0">
                <a:solidFill>
                  <a:srgbClr val="C00000"/>
                </a:solidFill>
              </a:rPr>
              <a:t>Condivisa</a:t>
            </a:r>
            <a:r>
              <a:rPr lang="it-IT" sz="2400" dirty="0" smtClean="0"/>
              <a:t>: determinata dal consenso di una pluralità, il più ampia possibile, di soggetti</a:t>
            </a:r>
          </a:p>
          <a:p>
            <a:pPr marL="0" indent="0">
              <a:buNone/>
            </a:pPr>
            <a:endParaRPr lang="it-IT" sz="2400" dirty="0" smtClean="0"/>
          </a:p>
          <a:p>
            <a:r>
              <a:rPr lang="it-IT" sz="2400" b="1" dirty="0" smtClean="0">
                <a:solidFill>
                  <a:srgbClr val="C00000"/>
                </a:solidFill>
              </a:rPr>
              <a:t>Esplicita</a:t>
            </a:r>
            <a:r>
              <a:rPr lang="it-IT" sz="2400" dirty="0" smtClean="0"/>
              <a:t>: non è ambigua ed è tale da chiarire ogni assunzione fatta</a:t>
            </a:r>
          </a:p>
          <a:p>
            <a:pPr marL="0" indent="0">
              <a:buNone/>
            </a:pPr>
            <a:endParaRPr lang="it-IT" sz="2400" dirty="0" smtClean="0"/>
          </a:p>
          <a:p>
            <a:r>
              <a:rPr lang="it-IT" sz="2400" b="1" dirty="0" smtClean="0">
                <a:solidFill>
                  <a:srgbClr val="C00000"/>
                </a:solidFill>
              </a:rPr>
              <a:t>Concettualizzazione</a:t>
            </a:r>
            <a:r>
              <a:rPr lang="it-IT" sz="2400" dirty="0" smtClean="0"/>
              <a:t>: vista astratta e semplificata del dominio di interesse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 smtClean="0"/>
          </a:p>
          <a:p>
            <a:pPr marL="0" indent="0">
              <a:buNone/>
            </a:pPr>
            <a:endParaRPr lang="it-IT" sz="18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it-IT" sz="2000" dirty="0" smtClean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17</a:t>
            </a:fld>
            <a:endParaRPr lang="it-IT" dirty="0"/>
          </a:p>
        </p:txBody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827584" y="-99392"/>
            <a:ext cx="6624736" cy="634082"/>
          </a:xfrm>
        </p:spPr>
        <p:txBody>
          <a:bodyPr/>
          <a:lstStyle/>
          <a:p>
            <a:pPr algn="l"/>
            <a:r>
              <a:rPr lang="it-IT" sz="2800" dirty="0" smtClean="0">
                <a:solidFill>
                  <a:schemeClr val="bg1"/>
                </a:solidFill>
              </a:rPr>
              <a:t>Ontologia: definizioni</a:t>
            </a:r>
            <a:endParaRPr lang="it-I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80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170</a:t>
            </a:fld>
            <a:endParaRPr lang="it-IT"/>
          </a:p>
        </p:txBody>
      </p:sp>
      <p:grpSp>
        <p:nvGrpSpPr>
          <p:cNvPr id="5" name="Gruppo 4"/>
          <p:cNvGrpSpPr/>
          <p:nvPr/>
        </p:nvGrpSpPr>
        <p:grpSpPr>
          <a:xfrm>
            <a:off x="251520" y="904549"/>
            <a:ext cx="3960440" cy="3924334"/>
            <a:chOff x="4499992" y="1484784"/>
            <a:chExt cx="3960440" cy="3924334"/>
          </a:xfrm>
        </p:grpSpPr>
        <p:sp>
          <p:nvSpPr>
            <p:cNvPr id="6" name="Ovale 5"/>
            <p:cNvSpPr/>
            <p:nvPr/>
          </p:nvSpPr>
          <p:spPr>
            <a:xfrm>
              <a:off x="4572000" y="1484784"/>
              <a:ext cx="1152128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Adele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Ovale 6"/>
            <p:cNvSpPr/>
            <p:nvPr/>
          </p:nvSpPr>
          <p:spPr>
            <a:xfrm>
              <a:off x="4499992" y="3136292"/>
              <a:ext cx="1296144" cy="46064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Andrea</a:t>
              </a:r>
              <a:endParaRPr lang="en-US" dirty="0"/>
            </a:p>
          </p:txBody>
        </p:sp>
        <p:sp>
          <p:nvSpPr>
            <p:cNvPr id="8" name="Ovale 7"/>
            <p:cNvSpPr/>
            <p:nvPr/>
          </p:nvSpPr>
          <p:spPr>
            <a:xfrm>
              <a:off x="7164288" y="4858206"/>
              <a:ext cx="1296144" cy="5509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Taranto</a:t>
              </a:r>
              <a:endParaRPr lang="en-US" dirty="0"/>
            </a:p>
          </p:txBody>
        </p:sp>
        <p:cxnSp>
          <p:nvCxnSpPr>
            <p:cNvPr id="9" name="Connettore 2 8"/>
            <p:cNvCxnSpPr>
              <a:stCxn id="6" idx="4"/>
              <a:endCxn id="7" idx="0"/>
            </p:cNvCxnSpPr>
            <p:nvPr/>
          </p:nvCxnSpPr>
          <p:spPr>
            <a:xfrm>
              <a:off x="5148064" y="1941984"/>
              <a:ext cx="0" cy="1194308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sellaDiTesto 9"/>
            <p:cNvSpPr txBox="1"/>
            <p:nvPr/>
          </p:nvSpPr>
          <p:spPr>
            <a:xfrm rot="16200000">
              <a:off x="4468615" y="2374812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madreDi</a:t>
              </a:r>
              <a:endParaRPr lang="en-US" dirty="0"/>
            </a:p>
          </p:txBody>
        </p:sp>
        <p:cxnSp>
          <p:nvCxnSpPr>
            <p:cNvPr id="11" name="Connettore 2 10"/>
            <p:cNvCxnSpPr>
              <a:stCxn id="6" idx="5"/>
              <a:endCxn id="8" idx="0"/>
            </p:cNvCxnSpPr>
            <p:nvPr/>
          </p:nvCxnSpPr>
          <p:spPr>
            <a:xfrm>
              <a:off x="5555403" y="1875029"/>
              <a:ext cx="2256957" cy="2983177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sellaDiTesto 11"/>
            <p:cNvSpPr txBox="1"/>
            <p:nvPr/>
          </p:nvSpPr>
          <p:spPr>
            <a:xfrm rot="3079028">
              <a:off x="6574229" y="3181951"/>
              <a:ext cx="779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nataIn</a:t>
              </a:r>
              <a:endParaRPr lang="en-US" dirty="0"/>
            </a:p>
          </p:txBody>
        </p:sp>
      </p:grpSp>
      <p:grpSp>
        <p:nvGrpSpPr>
          <p:cNvPr id="13" name="Gruppo 12"/>
          <p:cNvGrpSpPr/>
          <p:nvPr/>
        </p:nvGrpSpPr>
        <p:grpSpPr>
          <a:xfrm>
            <a:off x="4427984" y="630491"/>
            <a:ext cx="4367996" cy="5390797"/>
            <a:chOff x="4427984" y="630491"/>
            <a:chExt cx="4367996" cy="5390797"/>
          </a:xfrm>
        </p:grpSpPr>
        <p:sp>
          <p:nvSpPr>
            <p:cNvPr id="14" name="Ovale 13"/>
            <p:cNvSpPr/>
            <p:nvPr/>
          </p:nvSpPr>
          <p:spPr>
            <a:xfrm>
              <a:off x="5886878" y="630491"/>
              <a:ext cx="1584176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Meghana</a:t>
              </a:r>
              <a:endParaRPr lang="en-US" dirty="0"/>
            </a:p>
          </p:txBody>
        </p:sp>
        <p:sp>
          <p:nvSpPr>
            <p:cNvPr id="15" name="Ovale 14"/>
            <p:cNvSpPr/>
            <p:nvPr/>
          </p:nvSpPr>
          <p:spPr>
            <a:xfrm>
              <a:off x="4427984" y="1852717"/>
              <a:ext cx="1274440" cy="5040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Jalgaon</a:t>
              </a:r>
              <a:endParaRPr lang="en-US" dirty="0"/>
            </a:p>
          </p:txBody>
        </p:sp>
        <p:cxnSp>
          <p:nvCxnSpPr>
            <p:cNvPr id="16" name="Connettore 2 15"/>
            <p:cNvCxnSpPr>
              <a:stCxn id="14" idx="3"/>
              <a:endCxn id="15" idx="0"/>
            </p:cNvCxnSpPr>
            <p:nvPr/>
          </p:nvCxnSpPr>
          <p:spPr>
            <a:xfrm flipH="1">
              <a:off x="5065204" y="1122192"/>
              <a:ext cx="1053671" cy="73052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sellaDiTesto 16"/>
            <p:cNvSpPr txBox="1"/>
            <p:nvPr/>
          </p:nvSpPr>
          <p:spPr>
            <a:xfrm rot="19410154">
              <a:off x="5019386" y="1291895"/>
              <a:ext cx="779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nataIn</a:t>
              </a:r>
              <a:endParaRPr lang="en-US" dirty="0"/>
            </a:p>
          </p:txBody>
        </p:sp>
        <p:sp>
          <p:nvSpPr>
            <p:cNvPr id="18" name="Ovale 17"/>
            <p:cNvSpPr/>
            <p:nvPr/>
          </p:nvSpPr>
          <p:spPr>
            <a:xfrm>
              <a:off x="6505778" y="3002935"/>
              <a:ext cx="1080120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Laura</a:t>
              </a:r>
              <a:endParaRPr lang="en-US" dirty="0"/>
            </a:p>
          </p:txBody>
        </p:sp>
        <p:cxnSp>
          <p:nvCxnSpPr>
            <p:cNvPr id="19" name="Connettore 2 18"/>
            <p:cNvCxnSpPr>
              <a:stCxn id="18" idx="0"/>
              <a:endCxn id="14" idx="4"/>
            </p:cNvCxnSpPr>
            <p:nvPr/>
          </p:nvCxnSpPr>
          <p:spPr>
            <a:xfrm flipH="1" flipV="1">
              <a:off x="6678966" y="1206555"/>
              <a:ext cx="366872" cy="179638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sellaDiTesto 19"/>
            <p:cNvSpPr txBox="1"/>
            <p:nvPr/>
          </p:nvSpPr>
          <p:spPr>
            <a:xfrm rot="4746484">
              <a:off x="6459015" y="1822190"/>
              <a:ext cx="989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madreDi</a:t>
              </a:r>
              <a:endParaRPr lang="en-US" dirty="0"/>
            </a:p>
          </p:txBody>
        </p:sp>
        <p:sp>
          <p:nvSpPr>
            <p:cNvPr id="21" name="Ovale 20"/>
            <p:cNvSpPr/>
            <p:nvPr/>
          </p:nvSpPr>
          <p:spPr>
            <a:xfrm>
              <a:off x="5908127" y="4208733"/>
              <a:ext cx="1058416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Roma</a:t>
              </a:r>
              <a:endParaRPr lang="en-US" dirty="0"/>
            </a:p>
          </p:txBody>
        </p:sp>
        <p:cxnSp>
          <p:nvCxnSpPr>
            <p:cNvPr id="22" name="Connettore 2 21"/>
            <p:cNvCxnSpPr>
              <a:stCxn id="18" idx="4"/>
              <a:endCxn id="21" idx="7"/>
            </p:cNvCxnSpPr>
            <p:nvPr/>
          </p:nvCxnSpPr>
          <p:spPr>
            <a:xfrm flipH="1">
              <a:off x="6811542" y="3578999"/>
              <a:ext cx="234296" cy="714097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sellaDiTesto 22"/>
            <p:cNvSpPr txBox="1"/>
            <p:nvPr/>
          </p:nvSpPr>
          <p:spPr>
            <a:xfrm rot="17380424">
              <a:off x="6337556" y="3690992"/>
              <a:ext cx="779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nataIn</a:t>
              </a:r>
              <a:endParaRPr lang="en-US" dirty="0"/>
            </a:p>
          </p:txBody>
        </p:sp>
        <p:sp>
          <p:nvSpPr>
            <p:cNvPr id="24" name="Ovale 23"/>
            <p:cNvSpPr/>
            <p:nvPr/>
          </p:nvSpPr>
          <p:spPr>
            <a:xfrm>
              <a:off x="7355820" y="5445224"/>
              <a:ext cx="1440160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Riccardo</a:t>
              </a:r>
              <a:endParaRPr lang="en-US" dirty="0"/>
            </a:p>
          </p:txBody>
        </p:sp>
        <p:cxnSp>
          <p:nvCxnSpPr>
            <p:cNvPr id="25" name="Connettore 2 24"/>
            <p:cNvCxnSpPr>
              <a:stCxn id="24" idx="1"/>
              <a:endCxn id="21" idx="5"/>
            </p:cNvCxnSpPr>
            <p:nvPr/>
          </p:nvCxnSpPr>
          <p:spPr>
            <a:xfrm flipH="1" flipV="1">
              <a:off x="6811542" y="4700434"/>
              <a:ext cx="755185" cy="8291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CasellaDiTesto 25"/>
            <p:cNvSpPr txBox="1"/>
            <p:nvPr/>
          </p:nvSpPr>
          <p:spPr>
            <a:xfrm rot="2838591">
              <a:off x="6885611" y="4833182"/>
              <a:ext cx="779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nataIn</a:t>
              </a:r>
              <a:endParaRPr lang="en-US" dirty="0"/>
            </a:p>
          </p:txBody>
        </p:sp>
        <p:cxnSp>
          <p:nvCxnSpPr>
            <p:cNvPr id="27" name="Connettore 2 26"/>
            <p:cNvCxnSpPr>
              <a:stCxn id="24" idx="7"/>
              <a:endCxn id="14" idx="5"/>
            </p:cNvCxnSpPr>
            <p:nvPr/>
          </p:nvCxnSpPr>
          <p:spPr>
            <a:xfrm flipH="1" flipV="1">
              <a:off x="7239057" y="1122192"/>
              <a:ext cx="1346016" cy="4407395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sellaDiTesto 27"/>
            <p:cNvSpPr txBox="1"/>
            <p:nvPr/>
          </p:nvSpPr>
          <p:spPr>
            <a:xfrm rot="4346077">
              <a:off x="7612375" y="3052220"/>
              <a:ext cx="927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padreDi</a:t>
              </a:r>
              <a:endParaRPr lang="en-US" dirty="0"/>
            </a:p>
          </p:txBody>
        </p:sp>
        <p:cxnSp>
          <p:nvCxnSpPr>
            <p:cNvPr id="29" name="Connettore 4 28"/>
            <p:cNvCxnSpPr>
              <a:stCxn id="24" idx="2"/>
              <a:endCxn id="15" idx="4"/>
            </p:cNvCxnSpPr>
            <p:nvPr/>
          </p:nvCxnSpPr>
          <p:spPr>
            <a:xfrm rot="10800000">
              <a:off x="5065204" y="2356774"/>
              <a:ext cx="2290616" cy="3376483"/>
            </a:xfrm>
            <a:prstGeom prst="bentConnector2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asellaDiTesto 29"/>
            <p:cNvSpPr txBox="1"/>
            <p:nvPr/>
          </p:nvSpPr>
          <p:spPr>
            <a:xfrm rot="16200000">
              <a:off x="4448342" y="4138085"/>
              <a:ext cx="927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padreDi</a:t>
              </a:r>
              <a:endParaRPr lang="en-US" dirty="0"/>
            </a:p>
          </p:txBody>
        </p:sp>
      </p:grpSp>
      <p:sp>
        <p:nvSpPr>
          <p:cNvPr id="32" name="Ovale 31"/>
          <p:cNvSpPr/>
          <p:nvPr/>
        </p:nvSpPr>
        <p:spPr>
          <a:xfrm>
            <a:off x="40364" y="627760"/>
            <a:ext cx="1835696" cy="3305556"/>
          </a:xfrm>
          <a:prstGeom prst="ellipse">
            <a:avLst/>
          </a:prstGeom>
          <a:noFill/>
          <a:ln>
            <a:solidFill>
              <a:srgbClr val="11F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ttangolo 33"/>
          <p:cNvSpPr/>
          <p:nvPr/>
        </p:nvSpPr>
        <p:spPr>
          <a:xfrm>
            <a:off x="5908126" y="2924944"/>
            <a:ext cx="1677772" cy="2504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e 32"/>
          <p:cNvSpPr/>
          <p:nvPr/>
        </p:nvSpPr>
        <p:spPr>
          <a:xfrm rot="19731950">
            <a:off x="4538161" y="964458"/>
            <a:ext cx="2893953" cy="6296734"/>
          </a:xfrm>
          <a:prstGeom prst="ellipse">
            <a:avLst/>
          </a:prstGeom>
          <a:noFill/>
          <a:ln>
            <a:solidFill>
              <a:srgbClr val="11F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8116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620688"/>
            <a:ext cx="8229600" cy="74868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solidFill>
                  <a:srgbClr val="C00000"/>
                </a:solidFill>
              </a:rPr>
              <a:t>Perché usare le ontologie?</a:t>
            </a:r>
            <a:endParaRPr lang="it-IT" dirty="0">
              <a:solidFill>
                <a:srgbClr val="C00000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171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700808"/>
            <a:ext cx="3168352" cy="355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5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172</a:t>
            </a:fld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611560" y="692696"/>
            <a:ext cx="7920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800" dirty="0">
                <a:solidFill>
                  <a:srgbClr val="C00000"/>
                </a:solidFill>
              </a:rPr>
              <a:t>Esempio di Ragionamento con Informazioni Incomplete</a:t>
            </a:r>
          </a:p>
        </p:txBody>
      </p:sp>
      <p:sp>
        <p:nvSpPr>
          <p:cNvPr id="8" name="Rettangolo 7"/>
          <p:cNvSpPr/>
          <p:nvPr/>
        </p:nvSpPr>
        <p:spPr>
          <a:xfrm>
            <a:off x="332148" y="2780928"/>
            <a:ext cx="8424936" cy="954107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2800" b="1" dirty="0" smtClean="0">
                <a:solidFill>
                  <a:srgbClr val="00B050"/>
                </a:solidFill>
              </a:rPr>
              <a:t>Le ontologie sono Teorie Logiche e vanno oltre alle risposte ottenibili dalle basi di dati</a:t>
            </a:r>
            <a:endParaRPr lang="it-IT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8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/>
          <a:lstStyle/>
          <a:p>
            <a:pPr marL="0" indent="0" algn="just">
              <a:buNone/>
            </a:pPr>
            <a:r>
              <a:rPr lang="it-IT" sz="2400" dirty="0" smtClean="0"/>
              <a:t>Abbiamo una base di dati che contiene informazioni relative a Dottorandi, Professori (Statistico o Informatico) e le relazioni che li legano (</a:t>
            </a:r>
            <a:r>
              <a:rPr lang="it-IT" sz="2400" dirty="0" err="1" smtClean="0"/>
              <a:t>supervisionatoDa</a:t>
            </a:r>
            <a:r>
              <a:rPr lang="it-IT" sz="2400" dirty="0" smtClean="0"/>
              <a:t>, </a:t>
            </a:r>
            <a:r>
              <a:rPr lang="it-IT" sz="2400" dirty="0" err="1" smtClean="0"/>
              <a:t>collaboraCon</a:t>
            </a:r>
            <a:r>
              <a:rPr lang="it-IT" sz="2400" dirty="0" smtClean="0"/>
              <a:t>).</a:t>
            </a: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173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9612560" y="234888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6" name="Tabel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51982"/>
              </p:ext>
            </p:extLst>
          </p:nvPr>
        </p:nvGraphicFramePr>
        <p:xfrm>
          <a:off x="1547664" y="2564904"/>
          <a:ext cx="1199456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296">
                <a:tc>
                  <a:txBody>
                    <a:bodyPr/>
                    <a:lstStyle/>
                    <a:p>
                      <a:r>
                        <a:rPr lang="it-IT" dirty="0" smtClean="0"/>
                        <a:t>Nome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296">
                <a:tc>
                  <a:txBody>
                    <a:bodyPr/>
                    <a:lstStyle/>
                    <a:p>
                      <a:r>
                        <a:rPr lang="it-IT" dirty="0" smtClean="0"/>
                        <a:t>Maria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CasellaDiTesto 6"/>
          <p:cNvSpPr txBox="1"/>
          <p:nvPr/>
        </p:nvSpPr>
        <p:spPr>
          <a:xfrm>
            <a:off x="1547664" y="2245833"/>
            <a:ext cx="127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00B050"/>
                </a:solidFill>
              </a:rPr>
              <a:t>Dottorando</a:t>
            </a:r>
            <a:endParaRPr lang="it-IT" dirty="0">
              <a:solidFill>
                <a:srgbClr val="00B050"/>
              </a:solidFill>
            </a:endParaRPr>
          </a:p>
        </p:txBody>
      </p:sp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967551"/>
              </p:ext>
            </p:extLst>
          </p:nvPr>
        </p:nvGraphicFramePr>
        <p:xfrm>
          <a:off x="4683154" y="2357618"/>
          <a:ext cx="2880320" cy="1575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10">
                <a:tc>
                  <a:txBody>
                    <a:bodyPr/>
                    <a:lstStyle/>
                    <a:p>
                      <a:r>
                        <a:rPr lang="it-IT" dirty="0" smtClean="0"/>
                        <a:t>Nome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Settore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369">
                <a:tc>
                  <a:txBody>
                    <a:bodyPr/>
                    <a:lstStyle/>
                    <a:p>
                      <a:r>
                        <a:rPr lang="it-IT" dirty="0" smtClean="0"/>
                        <a:t>Alessia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Informatico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r>
                        <a:rPr lang="it-IT" dirty="0" smtClean="0"/>
                        <a:t>Giovanni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r>
                        <a:rPr lang="it-IT" dirty="0" smtClean="0"/>
                        <a:t>Paola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Statistico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CasellaDiTesto 8"/>
          <p:cNvSpPr txBox="1"/>
          <p:nvPr/>
        </p:nvSpPr>
        <p:spPr>
          <a:xfrm>
            <a:off x="5459763" y="1944336"/>
            <a:ext cx="117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00B050"/>
                </a:solidFill>
              </a:rPr>
              <a:t>Professore</a:t>
            </a:r>
            <a:endParaRPr lang="it-IT" dirty="0">
              <a:solidFill>
                <a:srgbClr val="00B050"/>
              </a:solidFill>
            </a:endParaRPr>
          </a:p>
        </p:txBody>
      </p:sp>
      <p:graphicFrame>
        <p:nvGraphicFramePr>
          <p:cNvPr id="12" name="Tabel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413911"/>
              </p:ext>
            </p:extLst>
          </p:nvPr>
        </p:nvGraphicFramePr>
        <p:xfrm>
          <a:off x="825149" y="4509120"/>
          <a:ext cx="263874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9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9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037">
                <a:tc>
                  <a:txBody>
                    <a:bodyPr/>
                    <a:lstStyle/>
                    <a:p>
                      <a:r>
                        <a:rPr lang="it-IT" dirty="0" smtClean="0"/>
                        <a:t>Studente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Professore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037">
                <a:tc>
                  <a:txBody>
                    <a:bodyPr/>
                    <a:lstStyle/>
                    <a:p>
                      <a:r>
                        <a:rPr lang="it-IT" dirty="0" smtClean="0"/>
                        <a:t>Maria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Giovanni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037">
                <a:tc>
                  <a:txBody>
                    <a:bodyPr/>
                    <a:lstStyle/>
                    <a:p>
                      <a:r>
                        <a:rPr lang="it-IT" dirty="0" smtClean="0"/>
                        <a:t>Maria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Alessia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CasellaDiTesto 12"/>
          <p:cNvSpPr txBox="1"/>
          <p:nvPr/>
        </p:nvSpPr>
        <p:spPr>
          <a:xfrm>
            <a:off x="1331640" y="4169485"/>
            <a:ext cx="181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rgbClr val="00B050"/>
                </a:solidFill>
              </a:rPr>
              <a:t>supervisionatoDa</a:t>
            </a:r>
            <a:endParaRPr lang="it-IT" dirty="0">
              <a:solidFill>
                <a:srgbClr val="00B050"/>
              </a:solidFill>
            </a:endParaRPr>
          </a:p>
        </p:txBody>
      </p:sp>
      <p:graphicFrame>
        <p:nvGraphicFramePr>
          <p:cNvPr id="14" name="Tabel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06681"/>
              </p:ext>
            </p:extLst>
          </p:nvPr>
        </p:nvGraphicFramePr>
        <p:xfrm>
          <a:off x="5148064" y="4538817"/>
          <a:ext cx="2664296" cy="1133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351">
                <a:tc>
                  <a:txBody>
                    <a:bodyPr/>
                    <a:lstStyle/>
                    <a:p>
                      <a:r>
                        <a:rPr lang="it-IT" dirty="0" smtClean="0"/>
                        <a:t>Professore1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Professore2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535">
                <a:tc>
                  <a:txBody>
                    <a:bodyPr/>
                    <a:lstStyle/>
                    <a:p>
                      <a:r>
                        <a:rPr lang="it-IT" dirty="0" smtClean="0"/>
                        <a:t>Alessia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Giovanni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35">
                <a:tc>
                  <a:txBody>
                    <a:bodyPr/>
                    <a:lstStyle/>
                    <a:p>
                      <a:r>
                        <a:rPr lang="it-IT" dirty="0" smtClean="0"/>
                        <a:t>Giovanni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Paola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CasellaDiTesto 14"/>
          <p:cNvSpPr txBox="1"/>
          <p:nvPr/>
        </p:nvSpPr>
        <p:spPr>
          <a:xfrm>
            <a:off x="5868144" y="4169485"/>
            <a:ext cx="141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rgbClr val="00B050"/>
                </a:solidFill>
              </a:rPr>
              <a:t>collaboraCon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107504" y="5920941"/>
            <a:ext cx="91439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100" dirty="0" smtClean="0"/>
              <a:t>[</a:t>
            </a:r>
            <a:r>
              <a:rPr lang="it-IT" sz="1100" dirty="0" err="1"/>
              <a:t>Schaerf</a:t>
            </a:r>
            <a:r>
              <a:rPr lang="it-IT" sz="1100" dirty="0"/>
              <a:t>, 1994] Andrea </a:t>
            </a:r>
            <a:r>
              <a:rPr lang="it-IT" sz="1100" dirty="0" err="1"/>
              <a:t>Schaerf</a:t>
            </a:r>
            <a:r>
              <a:rPr lang="it-IT" sz="1100" dirty="0"/>
              <a:t>. </a:t>
            </a:r>
            <a:r>
              <a:rPr lang="en-US" sz="1100" dirty="0"/>
              <a:t>Query Answering in Concept-Based Knowledge Representation Systems: Algorithms, </a:t>
            </a:r>
            <a:r>
              <a:rPr lang="it-IT" sz="1100" dirty="0" err="1"/>
              <a:t>Complexity</a:t>
            </a:r>
            <a:r>
              <a:rPr lang="it-IT" sz="1100" dirty="0"/>
              <a:t>, and </a:t>
            </a:r>
            <a:r>
              <a:rPr lang="it-IT" sz="1100" dirty="0" err="1"/>
              <a:t>Semantic</a:t>
            </a:r>
            <a:r>
              <a:rPr lang="it-IT" sz="1100" dirty="0"/>
              <a:t> </a:t>
            </a:r>
            <a:r>
              <a:rPr lang="it-IT" sz="1100" dirty="0" err="1"/>
              <a:t>Issues</a:t>
            </a:r>
            <a:r>
              <a:rPr lang="it-IT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61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pPr marL="0" indent="0" algn="just">
              <a:buNone/>
            </a:pPr>
            <a:r>
              <a:rPr lang="it-IT" sz="2800" dirty="0" smtClean="0">
                <a:solidFill>
                  <a:srgbClr val="00B050"/>
                </a:solidFill>
              </a:rPr>
              <a:t>Vogliamo sapere il nome dei Dottorandi che sono supervisionati da un Professore Informatico che collabora con un Professore Statistico.</a:t>
            </a:r>
          </a:p>
          <a:p>
            <a:pPr marL="0" indent="0">
              <a:buNone/>
            </a:pPr>
            <a:endParaRPr lang="it-IT" sz="2400" dirty="0" smtClean="0"/>
          </a:p>
          <a:p>
            <a:pPr marL="0" indent="0">
              <a:buNone/>
            </a:pPr>
            <a:r>
              <a:rPr lang="it-IT" sz="2400" dirty="0" smtClean="0">
                <a:solidFill>
                  <a:srgbClr val="C00000"/>
                </a:solidFill>
              </a:rPr>
              <a:t>Select</a:t>
            </a:r>
            <a:r>
              <a:rPr lang="it-IT" sz="2400" dirty="0" smtClean="0"/>
              <a:t> </a:t>
            </a:r>
            <a:r>
              <a:rPr lang="it-IT" sz="2400" dirty="0" err="1" smtClean="0"/>
              <a:t>a.nome</a:t>
            </a:r>
            <a:endParaRPr lang="it-IT" sz="2400" dirty="0" smtClean="0"/>
          </a:p>
          <a:p>
            <a:pPr marL="0" indent="0">
              <a:buNone/>
            </a:pPr>
            <a:r>
              <a:rPr lang="it-IT" sz="2400" dirty="0" smtClean="0">
                <a:solidFill>
                  <a:srgbClr val="C00000"/>
                </a:solidFill>
              </a:rPr>
              <a:t>From</a:t>
            </a:r>
            <a:r>
              <a:rPr lang="it-IT" sz="2400" dirty="0" smtClean="0"/>
              <a:t> Dottorando a, </a:t>
            </a:r>
            <a:r>
              <a:rPr lang="it-IT" sz="2400" dirty="0" err="1" smtClean="0"/>
              <a:t>supervisionatoDa</a:t>
            </a:r>
            <a:r>
              <a:rPr lang="it-IT" sz="2400" dirty="0" smtClean="0"/>
              <a:t> b, Professore c, </a:t>
            </a:r>
            <a:r>
              <a:rPr lang="it-IT" sz="2400" dirty="0" err="1" smtClean="0"/>
              <a:t>collaboraCon</a:t>
            </a:r>
            <a:r>
              <a:rPr lang="it-IT" sz="2400" dirty="0" smtClean="0"/>
              <a:t> d, Professori e</a:t>
            </a:r>
          </a:p>
          <a:p>
            <a:pPr marL="0" indent="0">
              <a:buNone/>
            </a:pPr>
            <a:r>
              <a:rPr lang="it-IT" sz="2400" dirty="0" err="1" smtClean="0">
                <a:solidFill>
                  <a:srgbClr val="C00000"/>
                </a:solidFill>
              </a:rPr>
              <a:t>Where</a:t>
            </a:r>
            <a:r>
              <a:rPr lang="it-IT" sz="2400" dirty="0" smtClean="0"/>
              <a:t> </a:t>
            </a:r>
            <a:r>
              <a:rPr lang="it-IT" sz="2400" dirty="0" err="1" smtClean="0"/>
              <a:t>a.nome</a:t>
            </a:r>
            <a:r>
              <a:rPr lang="it-IT" sz="2400" dirty="0" smtClean="0"/>
              <a:t> = </a:t>
            </a:r>
            <a:r>
              <a:rPr lang="it-IT" sz="2400" dirty="0" err="1" smtClean="0"/>
              <a:t>b.studente</a:t>
            </a:r>
            <a:endParaRPr lang="it-IT" sz="2400" dirty="0" smtClean="0"/>
          </a:p>
          <a:p>
            <a:pPr marL="0" indent="0">
              <a:buNone/>
            </a:pPr>
            <a:r>
              <a:rPr lang="it-IT" sz="2400" dirty="0"/>
              <a:t> </a:t>
            </a:r>
            <a:r>
              <a:rPr lang="it-IT" sz="2400" dirty="0" smtClean="0"/>
              <a:t>     </a:t>
            </a:r>
            <a:r>
              <a:rPr lang="it-IT" sz="2400" dirty="0" smtClean="0">
                <a:solidFill>
                  <a:srgbClr val="C00000"/>
                </a:solidFill>
              </a:rPr>
              <a:t>and</a:t>
            </a:r>
            <a:r>
              <a:rPr lang="it-IT" sz="2400" dirty="0" smtClean="0"/>
              <a:t> </a:t>
            </a:r>
            <a:r>
              <a:rPr lang="it-IT" sz="2400" dirty="0" err="1" smtClean="0"/>
              <a:t>b.professore</a:t>
            </a:r>
            <a:r>
              <a:rPr lang="it-IT" sz="2400" dirty="0" smtClean="0"/>
              <a:t> = </a:t>
            </a:r>
            <a:r>
              <a:rPr lang="it-IT" sz="2400" dirty="0" err="1" smtClean="0"/>
              <a:t>c.nome</a:t>
            </a:r>
            <a:endParaRPr lang="it-IT" sz="2400" dirty="0" smtClean="0"/>
          </a:p>
          <a:p>
            <a:pPr marL="0" indent="0">
              <a:buNone/>
            </a:pPr>
            <a:r>
              <a:rPr lang="it-IT" sz="2400" dirty="0"/>
              <a:t> </a:t>
            </a:r>
            <a:r>
              <a:rPr lang="it-IT" sz="2400" dirty="0" smtClean="0"/>
              <a:t>     </a:t>
            </a:r>
            <a:r>
              <a:rPr lang="it-IT" sz="2400" dirty="0" smtClean="0">
                <a:solidFill>
                  <a:srgbClr val="C00000"/>
                </a:solidFill>
              </a:rPr>
              <a:t>and</a:t>
            </a:r>
            <a:r>
              <a:rPr lang="it-IT" sz="2400" dirty="0" smtClean="0"/>
              <a:t> </a:t>
            </a:r>
            <a:r>
              <a:rPr lang="it-IT" sz="2400" dirty="0" err="1" smtClean="0"/>
              <a:t>c.settore</a:t>
            </a:r>
            <a:r>
              <a:rPr lang="it-IT" sz="2400" dirty="0" smtClean="0"/>
              <a:t> = ‘Informatico’</a:t>
            </a:r>
          </a:p>
          <a:p>
            <a:pPr marL="0" indent="0">
              <a:buNone/>
            </a:pPr>
            <a:r>
              <a:rPr lang="it-IT" sz="2400" dirty="0"/>
              <a:t> </a:t>
            </a:r>
            <a:r>
              <a:rPr lang="it-IT" sz="2400" dirty="0" smtClean="0"/>
              <a:t>     </a:t>
            </a:r>
            <a:r>
              <a:rPr lang="it-IT" sz="2400" dirty="0" smtClean="0">
                <a:solidFill>
                  <a:srgbClr val="C00000"/>
                </a:solidFill>
              </a:rPr>
              <a:t>and</a:t>
            </a:r>
            <a:r>
              <a:rPr lang="it-IT" sz="2400" dirty="0" smtClean="0"/>
              <a:t> </a:t>
            </a:r>
            <a:r>
              <a:rPr lang="it-IT" sz="2400" dirty="0" err="1" smtClean="0"/>
              <a:t>c.nome</a:t>
            </a:r>
            <a:r>
              <a:rPr lang="it-IT" sz="2400" dirty="0" smtClean="0"/>
              <a:t> = d.professore1</a:t>
            </a:r>
          </a:p>
          <a:p>
            <a:pPr marL="0" indent="0">
              <a:buNone/>
            </a:pPr>
            <a:r>
              <a:rPr lang="it-IT" sz="2400" dirty="0"/>
              <a:t> </a:t>
            </a:r>
            <a:r>
              <a:rPr lang="it-IT" sz="2400" dirty="0" smtClean="0"/>
              <a:t>     </a:t>
            </a:r>
            <a:r>
              <a:rPr lang="it-IT" sz="2400" dirty="0" smtClean="0">
                <a:solidFill>
                  <a:srgbClr val="C00000"/>
                </a:solidFill>
              </a:rPr>
              <a:t>and</a:t>
            </a:r>
            <a:r>
              <a:rPr lang="it-IT" sz="2400" dirty="0" smtClean="0"/>
              <a:t> d.professore2 = </a:t>
            </a:r>
            <a:r>
              <a:rPr lang="it-IT" sz="2400" dirty="0" err="1" smtClean="0"/>
              <a:t>e.nome</a:t>
            </a:r>
            <a:endParaRPr lang="it-IT" sz="2400" dirty="0" smtClean="0"/>
          </a:p>
          <a:p>
            <a:pPr marL="0" indent="0">
              <a:buNone/>
            </a:pPr>
            <a:r>
              <a:rPr lang="it-IT" sz="2400" dirty="0"/>
              <a:t> </a:t>
            </a:r>
            <a:r>
              <a:rPr lang="it-IT" sz="2400" dirty="0" smtClean="0"/>
              <a:t>     </a:t>
            </a:r>
            <a:r>
              <a:rPr lang="it-IT" sz="2400" dirty="0" smtClean="0">
                <a:solidFill>
                  <a:srgbClr val="C00000"/>
                </a:solidFill>
              </a:rPr>
              <a:t>and</a:t>
            </a:r>
            <a:r>
              <a:rPr lang="it-IT" sz="2400" dirty="0" smtClean="0"/>
              <a:t> </a:t>
            </a:r>
            <a:r>
              <a:rPr lang="it-IT" sz="2400" dirty="0" err="1" smtClean="0"/>
              <a:t>e.settore</a:t>
            </a:r>
            <a:r>
              <a:rPr lang="it-IT" sz="2400" dirty="0" smtClean="0"/>
              <a:t> = ‘Statistico’;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288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0479880"/>
              </p:ext>
            </p:extLst>
          </p:nvPr>
        </p:nvGraphicFramePr>
        <p:xfrm>
          <a:off x="52634" y="1909374"/>
          <a:ext cx="9177165" cy="1713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9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9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9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96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6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96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96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96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39493">
                <a:tc>
                  <a:txBody>
                    <a:bodyPr/>
                    <a:lstStyle/>
                    <a:p>
                      <a:r>
                        <a:rPr lang="it-IT" sz="1800" dirty="0" err="1" smtClean="0"/>
                        <a:t>a.nome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 err="1" smtClean="0"/>
                        <a:t>b.studente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 err="1" smtClean="0"/>
                        <a:t>b.professore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1" i="0" dirty="0" err="1" smtClean="0"/>
                        <a:t>c.nome</a:t>
                      </a:r>
                      <a:endParaRPr lang="it-IT" sz="18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 err="1" smtClean="0"/>
                        <a:t>c.settore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d.professore1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d.professore2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 err="1" smtClean="0"/>
                        <a:t>e.nome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 err="1" smtClean="0"/>
                        <a:t>e.settore</a:t>
                      </a:r>
                      <a:endParaRPr lang="it-IT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976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175</a:t>
            </a:fld>
            <a:endParaRPr lang="it-IT"/>
          </a:p>
        </p:txBody>
      </p:sp>
      <p:sp>
        <p:nvSpPr>
          <p:cNvPr id="6" name="Fumetto 1 5"/>
          <p:cNvSpPr/>
          <p:nvPr/>
        </p:nvSpPr>
        <p:spPr>
          <a:xfrm>
            <a:off x="43302" y="915715"/>
            <a:ext cx="1297158" cy="468632"/>
          </a:xfrm>
          <a:prstGeom prst="wedgeRectCallout">
            <a:avLst>
              <a:gd name="adj1" fmla="val -11951"/>
              <a:gd name="adj2" fmla="val 16862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rgbClr val="00B050"/>
                </a:solidFill>
              </a:rPr>
              <a:t>Dottorando</a:t>
            </a:r>
            <a:endParaRPr lang="it-IT" b="1" dirty="0">
              <a:solidFill>
                <a:srgbClr val="00B050"/>
              </a:solidFill>
            </a:endParaRPr>
          </a:p>
        </p:txBody>
      </p:sp>
      <p:sp>
        <p:nvSpPr>
          <p:cNvPr id="7" name="Fumetto 1 6"/>
          <p:cNvSpPr/>
          <p:nvPr/>
        </p:nvSpPr>
        <p:spPr>
          <a:xfrm>
            <a:off x="1520852" y="928297"/>
            <a:ext cx="1852566" cy="468632"/>
          </a:xfrm>
          <a:prstGeom prst="wedgeRectCallout">
            <a:avLst>
              <a:gd name="adj1" fmla="val 22576"/>
              <a:gd name="adj2" fmla="val 176592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srgbClr val="00B050"/>
                </a:solidFill>
              </a:rPr>
              <a:t>supervisionatoDa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8" name="Fumetto 1 7"/>
          <p:cNvSpPr/>
          <p:nvPr/>
        </p:nvSpPr>
        <p:spPr>
          <a:xfrm>
            <a:off x="1520851" y="922716"/>
            <a:ext cx="1852567" cy="468632"/>
          </a:xfrm>
          <a:prstGeom prst="wedgeRectCallout">
            <a:avLst>
              <a:gd name="adj1" fmla="val -42162"/>
              <a:gd name="adj2" fmla="val 16862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srgbClr val="00B050"/>
                </a:solidFill>
              </a:rPr>
              <a:t>supervisionatoDa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9" name="Fumetto 1 8"/>
          <p:cNvSpPr/>
          <p:nvPr/>
        </p:nvSpPr>
        <p:spPr>
          <a:xfrm>
            <a:off x="3661451" y="922716"/>
            <a:ext cx="1297158" cy="463051"/>
          </a:xfrm>
          <a:prstGeom prst="wedgeRectCallout">
            <a:avLst>
              <a:gd name="adj1" fmla="val -51513"/>
              <a:gd name="adj2" fmla="val 17484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rgbClr val="00B050"/>
                </a:solidFill>
              </a:rPr>
              <a:t>Professore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10" name="Fumetto 1 9"/>
          <p:cNvSpPr/>
          <p:nvPr/>
        </p:nvSpPr>
        <p:spPr>
          <a:xfrm>
            <a:off x="3657092" y="925685"/>
            <a:ext cx="1297158" cy="468632"/>
          </a:xfrm>
          <a:prstGeom prst="wedgeRectCallout">
            <a:avLst>
              <a:gd name="adj1" fmla="val 20418"/>
              <a:gd name="adj2" fmla="val 16862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rgbClr val="00B050"/>
                </a:solidFill>
              </a:rPr>
              <a:t>Professore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11" name="Fumetto 1 10"/>
          <p:cNvSpPr/>
          <p:nvPr/>
        </p:nvSpPr>
        <p:spPr>
          <a:xfrm>
            <a:off x="5461651" y="925685"/>
            <a:ext cx="1440160" cy="471244"/>
          </a:xfrm>
          <a:prstGeom prst="wedgeRectCallout">
            <a:avLst>
              <a:gd name="adj1" fmla="val -36969"/>
              <a:gd name="adj2" fmla="val 17251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srgbClr val="00B050"/>
                </a:solidFill>
              </a:rPr>
              <a:t>collaboraCon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12" name="Fumetto 1 11"/>
          <p:cNvSpPr/>
          <p:nvPr/>
        </p:nvSpPr>
        <p:spPr>
          <a:xfrm>
            <a:off x="5461651" y="928297"/>
            <a:ext cx="1440160" cy="468632"/>
          </a:xfrm>
          <a:prstGeom prst="wedgeRectCallout">
            <a:avLst>
              <a:gd name="adj1" fmla="val 29763"/>
              <a:gd name="adj2" fmla="val 166614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srgbClr val="00B050"/>
                </a:solidFill>
              </a:rPr>
              <a:t>collaboraCon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13" name="Fumetto 1 12"/>
          <p:cNvSpPr/>
          <p:nvPr/>
        </p:nvSpPr>
        <p:spPr>
          <a:xfrm>
            <a:off x="7549883" y="968360"/>
            <a:ext cx="1297158" cy="463051"/>
          </a:xfrm>
          <a:prstGeom prst="wedgeRectCallout">
            <a:avLst>
              <a:gd name="adj1" fmla="val -47198"/>
              <a:gd name="adj2" fmla="val 15872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rgbClr val="00B050"/>
                </a:solidFill>
              </a:rPr>
              <a:t>Professore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14" name="Fumetto 1 13"/>
          <p:cNvSpPr/>
          <p:nvPr/>
        </p:nvSpPr>
        <p:spPr>
          <a:xfrm>
            <a:off x="7552521" y="967075"/>
            <a:ext cx="1297158" cy="463051"/>
          </a:xfrm>
          <a:prstGeom prst="wedgeRectCallout">
            <a:avLst>
              <a:gd name="adj1" fmla="val 37681"/>
              <a:gd name="adj2" fmla="val 16275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rgbClr val="00B050"/>
                </a:solidFill>
              </a:rPr>
              <a:t>Professore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15" name="Rettangolo 14"/>
          <p:cNvSpPr/>
          <p:nvPr/>
        </p:nvSpPr>
        <p:spPr>
          <a:xfrm>
            <a:off x="1137825" y="4929000"/>
            <a:ext cx="3816425" cy="9144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 dirty="0" smtClean="0">
                <a:solidFill>
                  <a:srgbClr val="00B050"/>
                </a:solidFill>
              </a:rPr>
              <a:t>Risultato = insieme vuoto</a:t>
            </a:r>
            <a:endParaRPr lang="it-IT" sz="2400" b="1" dirty="0">
              <a:solidFill>
                <a:srgbClr val="00B050"/>
              </a:solidFill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803" y="4415610"/>
            <a:ext cx="2192525" cy="1792389"/>
          </a:xfrm>
          <a:prstGeom prst="rect">
            <a:avLst/>
          </a:prstGeom>
        </p:spPr>
      </p:pic>
      <p:cxnSp>
        <p:nvCxnSpPr>
          <p:cNvPr id="3" name="Connettore 1 2"/>
          <p:cNvCxnSpPr/>
          <p:nvPr/>
        </p:nvCxnSpPr>
        <p:spPr>
          <a:xfrm>
            <a:off x="52726" y="2780928"/>
            <a:ext cx="9169559" cy="1622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/>
          <p:cNvSpPr txBox="1"/>
          <p:nvPr/>
        </p:nvSpPr>
        <p:spPr>
          <a:xfrm>
            <a:off x="43302" y="259626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Maria</a:t>
            </a:r>
            <a:endParaRPr lang="it-IT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2123728" y="2596262"/>
            <a:ext cx="101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Giovanni</a:t>
            </a:r>
            <a:endParaRPr lang="it-IT" dirty="0"/>
          </a:p>
        </p:txBody>
      </p:sp>
      <p:sp>
        <p:nvSpPr>
          <p:cNvPr id="20" name="CasellaDiTesto 19"/>
          <p:cNvSpPr txBox="1"/>
          <p:nvPr/>
        </p:nvSpPr>
        <p:spPr>
          <a:xfrm>
            <a:off x="1137824" y="259626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Maria</a:t>
            </a:r>
            <a:endParaRPr lang="it-IT" dirty="0"/>
          </a:p>
        </p:txBody>
      </p:sp>
      <p:sp>
        <p:nvSpPr>
          <p:cNvPr id="21" name="CasellaDiTesto 20"/>
          <p:cNvSpPr txBox="1"/>
          <p:nvPr/>
        </p:nvSpPr>
        <p:spPr>
          <a:xfrm>
            <a:off x="179512" y="313824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Maria</a:t>
            </a:r>
            <a:endParaRPr lang="it-IT" dirty="0"/>
          </a:p>
        </p:txBody>
      </p:sp>
      <p:sp>
        <p:nvSpPr>
          <p:cNvPr id="22" name="CasellaDiTesto 21"/>
          <p:cNvSpPr txBox="1"/>
          <p:nvPr/>
        </p:nvSpPr>
        <p:spPr>
          <a:xfrm>
            <a:off x="1157697" y="315385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Maria</a:t>
            </a:r>
            <a:endParaRPr lang="it-IT" dirty="0"/>
          </a:p>
        </p:txBody>
      </p:sp>
      <p:sp>
        <p:nvSpPr>
          <p:cNvPr id="23" name="CasellaDiTesto 22"/>
          <p:cNvSpPr txBox="1"/>
          <p:nvPr/>
        </p:nvSpPr>
        <p:spPr>
          <a:xfrm>
            <a:off x="2098981" y="313446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Alessia</a:t>
            </a:r>
            <a:endParaRPr lang="it-IT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3135928" y="3156340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Alessia</a:t>
            </a:r>
            <a:endParaRPr lang="it-IT" dirty="0"/>
          </a:p>
        </p:txBody>
      </p:sp>
      <p:sp>
        <p:nvSpPr>
          <p:cNvPr id="25" name="CasellaDiTesto 24"/>
          <p:cNvSpPr txBox="1"/>
          <p:nvPr/>
        </p:nvSpPr>
        <p:spPr>
          <a:xfrm>
            <a:off x="4091772" y="3199804"/>
            <a:ext cx="1070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Informatico</a:t>
            </a:r>
            <a:endParaRPr lang="it-IT" sz="1400" dirty="0"/>
          </a:p>
        </p:txBody>
      </p:sp>
      <p:sp>
        <p:nvSpPr>
          <p:cNvPr id="26" name="CasellaDiTesto 25"/>
          <p:cNvSpPr txBox="1"/>
          <p:nvPr/>
        </p:nvSpPr>
        <p:spPr>
          <a:xfrm>
            <a:off x="5311519" y="3199804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Alessia</a:t>
            </a:r>
            <a:endParaRPr lang="it-IT" dirty="0"/>
          </a:p>
        </p:txBody>
      </p:sp>
      <p:sp>
        <p:nvSpPr>
          <p:cNvPr id="27" name="CasellaDiTesto 26"/>
          <p:cNvSpPr txBox="1"/>
          <p:nvPr/>
        </p:nvSpPr>
        <p:spPr>
          <a:xfrm>
            <a:off x="6181731" y="3169026"/>
            <a:ext cx="101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Giovanni</a:t>
            </a:r>
            <a:endParaRPr lang="it-IT" dirty="0"/>
          </a:p>
        </p:txBody>
      </p:sp>
      <p:sp>
        <p:nvSpPr>
          <p:cNvPr id="28" name="CasellaDiTesto 27"/>
          <p:cNvSpPr txBox="1"/>
          <p:nvPr/>
        </p:nvSpPr>
        <p:spPr>
          <a:xfrm>
            <a:off x="7180786" y="3153853"/>
            <a:ext cx="101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Giovanni</a:t>
            </a:r>
            <a:endParaRPr lang="it-IT" dirty="0"/>
          </a:p>
        </p:txBody>
      </p:sp>
      <p:cxnSp>
        <p:nvCxnSpPr>
          <p:cNvPr id="29" name="Connettore 1 28"/>
          <p:cNvCxnSpPr/>
          <p:nvPr/>
        </p:nvCxnSpPr>
        <p:spPr>
          <a:xfrm>
            <a:off x="103746" y="3332894"/>
            <a:ext cx="9169559" cy="16224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Segnaposto contenut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945038"/>
              </p:ext>
            </p:extLst>
          </p:nvPr>
        </p:nvGraphicFramePr>
        <p:xfrm>
          <a:off x="-8117" y="1902200"/>
          <a:ext cx="9281421" cy="1814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12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1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1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12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12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12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126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3126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28610">
                <a:tc>
                  <a:txBody>
                    <a:bodyPr/>
                    <a:lstStyle/>
                    <a:p>
                      <a:r>
                        <a:rPr lang="it-IT" sz="1800" dirty="0" err="1" smtClean="0"/>
                        <a:t>a.nome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 err="1" smtClean="0"/>
                        <a:t>b.studente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 err="1" smtClean="0"/>
                        <a:t>b.professore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1" i="0" dirty="0" err="1" smtClean="0"/>
                        <a:t>c.nome</a:t>
                      </a:r>
                      <a:endParaRPr lang="it-IT" sz="18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 err="1" smtClean="0"/>
                        <a:t>c.settore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d.professore1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d.professore2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 err="1" smtClean="0"/>
                        <a:t>e.nome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 err="1" smtClean="0"/>
                        <a:t>e.settore</a:t>
                      </a:r>
                      <a:endParaRPr lang="it-IT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29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931">
                <a:tc>
                  <a:txBody>
                    <a:bodyPr/>
                    <a:lstStyle/>
                    <a:p>
                      <a:endParaRPr lang="it-IT" dirty="0" smtClean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11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176</a:t>
            </a:fld>
            <a:endParaRPr lang="it-IT"/>
          </a:p>
        </p:txBody>
      </p:sp>
      <p:grpSp>
        <p:nvGrpSpPr>
          <p:cNvPr id="1041" name="Gruppo 1040"/>
          <p:cNvGrpSpPr/>
          <p:nvPr/>
        </p:nvGrpSpPr>
        <p:grpSpPr>
          <a:xfrm>
            <a:off x="137228" y="944419"/>
            <a:ext cx="4449875" cy="4911456"/>
            <a:chOff x="137228" y="944419"/>
            <a:chExt cx="4449875" cy="4911456"/>
          </a:xfrm>
        </p:grpSpPr>
        <p:sp>
          <p:nvSpPr>
            <p:cNvPr id="20" name="Rombo 19"/>
            <p:cNvSpPr/>
            <p:nvPr/>
          </p:nvSpPr>
          <p:spPr>
            <a:xfrm>
              <a:off x="2999293" y="2973828"/>
              <a:ext cx="1587810" cy="914400"/>
            </a:xfrm>
            <a:prstGeom prst="diamond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 err="1" smtClean="0">
                  <a:solidFill>
                    <a:schemeClr val="tx2"/>
                  </a:solidFill>
                </a:rPr>
                <a:t>collaboraCon</a:t>
              </a:r>
              <a:endParaRPr lang="it-IT" sz="1600" dirty="0">
                <a:solidFill>
                  <a:schemeClr val="tx2"/>
                </a:solidFill>
              </a:endParaRPr>
            </a:p>
          </p:txBody>
        </p:sp>
        <p:grpSp>
          <p:nvGrpSpPr>
            <p:cNvPr id="1040" name="Gruppo 1039"/>
            <p:cNvGrpSpPr/>
            <p:nvPr/>
          </p:nvGrpSpPr>
          <p:grpSpPr>
            <a:xfrm>
              <a:off x="137228" y="944419"/>
              <a:ext cx="3655971" cy="4911456"/>
              <a:chOff x="137228" y="944419"/>
              <a:chExt cx="3655971" cy="4911456"/>
            </a:xfrm>
          </p:grpSpPr>
          <p:sp>
            <p:nvSpPr>
              <p:cNvPr id="5" name="Rettangolo 4"/>
              <p:cNvSpPr/>
              <p:nvPr/>
            </p:nvSpPr>
            <p:spPr>
              <a:xfrm>
                <a:off x="845586" y="944419"/>
                <a:ext cx="1764196" cy="434888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000" b="1" dirty="0" smtClean="0">
                    <a:solidFill>
                      <a:schemeClr val="tx2"/>
                    </a:solidFill>
                  </a:rPr>
                  <a:t>Dottorando</a:t>
                </a:r>
                <a:endParaRPr lang="it-IT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" name="Rombo 9"/>
              <p:cNvSpPr/>
              <p:nvPr/>
            </p:nvSpPr>
            <p:spPr>
              <a:xfrm>
                <a:off x="899592" y="1844824"/>
                <a:ext cx="1656184" cy="914400"/>
              </a:xfrm>
              <a:prstGeom prst="diamond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 err="1" smtClean="0">
                    <a:solidFill>
                      <a:schemeClr val="tx2"/>
                    </a:solidFill>
                  </a:rPr>
                  <a:t>supervisionatoDa</a:t>
                </a:r>
                <a:endParaRPr lang="it-IT" sz="1600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2" name="Connettore 2 11"/>
              <p:cNvCxnSpPr>
                <a:stCxn id="5" idx="2"/>
                <a:endCxn id="10" idx="0"/>
              </p:cNvCxnSpPr>
              <p:nvPr/>
            </p:nvCxnSpPr>
            <p:spPr>
              <a:xfrm>
                <a:off x="1727684" y="1379307"/>
                <a:ext cx="0" cy="465517"/>
              </a:xfrm>
              <a:prstGeom prst="straightConnector1">
                <a:avLst/>
              </a:prstGeom>
              <a:ln w="2540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ttore 2 13"/>
              <p:cNvCxnSpPr/>
              <p:nvPr/>
            </p:nvCxnSpPr>
            <p:spPr>
              <a:xfrm>
                <a:off x="1727684" y="2759224"/>
                <a:ext cx="0" cy="429208"/>
              </a:xfrm>
              <a:prstGeom prst="straightConnector1">
                <a:avLst/>
              </a:prstGeom>
              <a:ln w="2540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228" y="3654309"/>
                <a:ext cx="3180911" cy="2201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Rettangolo 5"/>
              <p:cNvSpPr/>
              <p:nvPr/>
            </p:nvSpPr>
            <p:spPr>
              <a:xfrm>
                <a:off x="755576" y="3212976"/>
                <a:ext cx="1944216" cy="504056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000" b="1" dirty="0" smtClean="0">
                    <a:solidFill>
                      <a:schemeClr val="tx2"/>
                    </a:solidFill>
                  </a:rPr>
                  <a:t>Professore</a:t>
                </a:r>
                <a:endParaRPr lang="it-IT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" name="Rettangolo 15"/>
              <p:cNvSpPr/>
              <p:nvPr/>
            </p:nvSpPr>
            <p:spPr>
              <a:xfrm>
                <a:off x="215515" y="5157192"/>
                <a:ext cx="1512168" cy="57099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000" b="1" dirty="0" smtClean="0">
                    <a:solidFill>
                      <a:schemeClr val="tx2"/>
                    </a:solidFill>
                  </a:rPr>
                  <a:t>Informatico</a:t>
                </a:r>
                <a:endParaRPr lang="it-IT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" name="Rettangolo 17"/>
              <p:cNvSpPr/>
              <p:nvPr/>
            </p:nvSpPr>
            <p:spPr>
              <a:xfrm>
                <a:off x="1913983" y="5165406"/>
                <a:ext cx="1404156" cy="55456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000" b="1" dirty="0" smtClean="0">
                    <a:solidFill>
                      <a:schemeClr val="tx2"/>
                    </a:solidFill>
                  </a:rPr>
                  <a:t>Statistico</a:t>
                </a:r>
                <a:endParaRPr lang="it-IT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21" name="Connettore 2 20"/>
              <p:cNvCxnSpPr/>
              <p:nvPr/>
            </p:nvCxnSpPr>
            <p:spPr>
              <a:xfrm flipH="1">
                <a:off x="2385298" y="2759224"/>
                <a:ext cx="1407900" cy="429208"/>
              </a:xfrm>
              <a:prstGeom prst="straightConnector1">
                <a:avLst/>
              </a:prstGeom>
              <a:ln w="25400">
                <a:solidFill>
                  <a:schemeClr val="tx2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ttore 1 23"/>
              <p:cNvCxnSpPr>
                <a:stCxn id="20" idx="0"/>
              </p:cNvCxnSpPr>
              <p:nvPr/>
            </p:nvCxnSpPr>
            <p:spPr>
              <a:xfrm flipV="1">
                <a:off x="3793198" y="2759224"/>
                <a:ext cx="1" cy="214604"/>
              </a:xfrm>
              <a:prstGeom prst="line">
                <a:avLst/>
              </a:prstGeom>
              <a:ln w="25400">
                <a:solidFill>
                  <a:schemeClr val="tx2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1 30"/>
              <p:cNvCxnSpPr>
                <a:stCxn id="20" idx="2"/>
              </p:cNvCxnSpPr>
              <p:nvPr/>
            </p:nvCxnSpPr>
            <p:spPr>
              <a:xfrm>
                <a:off x="3793198" y="3888228"/>
                <a:ext cx="1" cy="298884"/>
              </a:xfrm>
              <a:prstGeom prst="line">
                <a:avLst/>
              </a:prstGeom>
              <a:ln w="25400">
                <a:solidFill>
                  <a:schemeClr val="tx2"/>
                </a:solidFill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2 32"/>
              <p:cNvCxnSpPr/>
              <p:nvPr/>
            </p:nvCxnSpPr>
            <p:spPr>
              <a:xfrm>
                <a:off x="2555775" y="3701109"/>
                <a:ext cx="1237423" cy="486003"/>
              </a:xfrm>
              <a:prstGeom prst="straightConnector1">
                <a:avLst/>
              </a:prstGeom>
              <a:ln w="25400">
                <a:solidFill>
                  <a:schemeClr val="tx2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CasellaDiTesto 54"/>
          <p:cNvSpPr txBox="1"/>
          <p:nvPr/>
        </p:nvSpPr>
        <p:spPr>
          <a:xfrm>
            <a:off x="630459" y="404664"/>
            <a:ext cx="223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00B050"/>
                </a:solidFill>
              </a:rPr>
              <a:t>SCHEMA ONTOLOGIA</a:t>
            </a:r>
            <a:endParaRPr lang="it-IT" b="1" dirty="0">
              <a:solidFill>
                <a:srgbClr val="00B050"/>
              </a:solidFill>
            </a:endParaRPr>
          </a:p>
        </p:txBody>
      </p:sp>
      <p:sp>
        <p:nvSpPr>
          <p:cNvPr id="56" name="CasellaDiTesto 55"/>
          <p:cNvSpPr txBox="1"/>
          <p:nvPr/>
        </p:nvSpPr>
        <p:spPr>
          <a:xfrm>
            <a:off x="6300192" y="404664"/>
            <a:ext cx="98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rgbClr val="00B050"/>
                </a:solidFill>
              </a:rPr>
              <a:t>ISTANZA</a:t>
            </a:r>
            <a:endParaRPr lang="it-IT" b="1" dirty="0">
              <a:solidFill>
                <a:srgbClr val="00B050"/>
              </a:solidFill>
            </a:endParaRPr>
          </a:p>
        </p:txBody>
      </p:sp>
      <p:grpSp>
        <p:nvGrpSpPr>
          <p:cNvPr id="1039" name="Gruppo 1038"/>
          <p:cNvGrpSpPr/>
          <p:nvPr/>
        </p:nvGrpSpPr>
        <p:grpSpPr>
          <a:xfrm>
            <a:off x="4142395" y="944419"/>
            <a:ext cx="5001605" cy="3213953"/>
            <a:chOff x="4142395" y="944419"/>
            <a:chExt cx="5001605" cy="3213953"/>
          </a:xfrm>
        </p:grpSpPr>
        <p:sp>
          <p:nvSpPr>
            <p:cNvPr id="57" name="CasellaDiTesto 56"/>
            <p:cNvSpPr txBox="1"/>
            <p:nvPr/>
          </p:nvSpPr>
          <p:spPr>
            <a:xfrm>
              <a:off x="5892879" y="944419"/>
              <a:ext cx="1884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/>
                <a:t>Maria:Dottorando</a:t>
              </a:r>
              <a:endParaRPr lang="it-IT" dirty="0"/>
            </a:p>
          </p:txBody>
        </p:sp>
        <p:sp>
          <p:nvSpPr>
            <p:cNvPr id="58" name="CasellaDiTesto 57"/>
            <p:cNvSpPr txBox="1"/>
            <p:nvPr/>
          </p:nvSpPr>
          <p:spPr>
            <a:xfrm>
              <a:off x="4142395" y="2319340"/>
              <a:ext cx="2065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/>
                <a:t>Giovanni:Professore</a:t>
              </a:r>
              <a:endParaRPr lang="it-IT" dirty="0"/>
            </a:p>
          </p:txBody>
        </p:sp>
        <p:sp>
          <p:nvSpPr>
            <p:cNvPr id="59" name="CasellaDiTesto 58"/>
            <p:cNvSpPr txBox="1"/>
            <p:nvPr/>
          </p:nvSpPr>
          <p:spPr>
            <a:xfrm>
              <a:off x="7166214" y="2319340"/>
              <a:ext cx="1977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/>
                <a:t>Alessia:Informatico</a:t>
              </a:r>
              <a:endParaRPr lang="it-IT" dirty="0"/>
            </a:p>
          </p:txBody>
        </p:sp>
        <p:sp>
          <p:nvSpPr>
            <p:cNvPr id="60" name="CasellaDiTesto 59"/>
            <p:cNvSpPr txBox="1"/>
            <p:nvPr/>
          </p:nvSpPr>
          <p:spPr>
            <a:xfrm>
              <a:off x="5455760" y="3789040"/>
              <a:ext cx="1609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/>
                <a:t>Paola:Statistico</a:t>
              </a:r>
              <a:endParaRPr lang="it-IT" dirty="0"/>
            </a:p>
          </p:txBody>
        </p:sp>
        <p:cxnSp>
          <p:nvCxnSpPr>
            <p:cNvPr id="62" name="Connettore 2 61"/>
            <p:cNvCxnSpPr>
              <a:stCxn id="57" idx="2"/>
              <a:endCxn id="58" idx="0"/>
            </p:cNvCxnSpPr>
            <p:nvPr/>
          </p:nvCxnSpPr>
          <p:spPr>
            <a:xfrm flipH="1">
              <a:off x="5175242" y="1313751"/>
              <a:ext cx="1660043" cy="1005589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4" name="Rettangolo 1023"/>
            <p:cNvSpPr/>
            <p:nvPr/>
          </p:nvSpPr>
          <p:spPr>
            <a:xfrm rot="19514602">
              <a:off x="5180565" y="1466915"/>
              <a:ext cx="1091587" cy="460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>
                  <a:solidFill>
                    <a:schemeClr val="tx2"/>
                  </a:solidFill>
                </a:rPr>
                <a:t>supervisionatoDa</a:t>
              </a:r>
              <a:endParaRPr lang="it-IT" dirty="0">
                <a:solidFill>
                  <a:schemeClr val="tx2"/>
                </a:solidFill>
              </a:endParaRPr>
            </a:p>
          </p:txBody>
        </p:sp>
        <p:sp>
          <p:nvSpPr>
            <p:cNvPr id="66" name="Rettangolo 65"/>
            <p:cNvSpPr/>
            <p:nvPr/>
          </p:nvSpPr>
          <p:spPr>
            <a:xfrm rot="2495114">
              <a:off x="7268069" y="1574559"/>
              <a:ext cx="1148087" cy="3868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>
                  <a:solidFill>
                    <a:schemeClr val="tx2"/>
                  </a:solidFill>
                </a:rPr>
                <a:t>supervisionatoDa</a:t>
              </a:r>
              <a:endParaRPr lang="it-IT" dirty="0">
                <a:solidFill>
                  <a:schemeClr val="tx2"/>
                </a:solidFill>
              </a:endParaRPr>
            </a:p>
          </p:txBody>
        </p:sp>
        <p:cxnSp>
          <p:nvCxnSpPr>
            <p:cNvPr id="67" name="Connettore 2 66"/>
            <p:cNvCxnSpPr>
              <a:stCxn id="57" idx="2"/>
              <a:endCxn id="59" idx="0"/>
            </p:cNvCxnSpPr>
            <p:nvPr/>
          </p:nvCxnSpPr>
          <p:spPr>
            <a:xfrm>
              <a:off x="6835285" y="1313751"/>
              <a:ext cx="1319822" cy="1005589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2 72"/>
            <p:cNvCxnSpPr>
              <a:stCxn id="59" idx="1"/>
              <a:endCxn id="58" idx="3"/>
            </p:cNvCxnSpPr>
            <p:nvPr/>
          </p:nvCxnSpPr>
          <p:spPr>
            <a:xfrm flipH="1">
              <a:off x="6208089" y="2504006"/>
              <a:ext cx="958125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ttangolo 75"/>
            <p:cNvSpPr/>
            <p:nvPr/>
          </p:nvSpPr>
          <p:spPr>
            <a:xfrm>
              <a:off x="6064483" y="2091307"/>
              <a:ext cx="1459635" cy="4046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>
                  <a:solidFill>
                    <a:schemeClr val="tx2"/>
                  </a:solidFill>
                </a:rPr>
                <a:t>collaboraCon</a:t>
              </a:r>
              <a:endParaRPr lang="it-IT" dirty="0">
                <a:solidFill>
                  <a:schemeClr val="tx2"/>
                </a:solidFill>
              </a:endParaRPr>
            </a:p>
          </p:txBody>
        </p:sp>
        <p:cxnSp>
          <p:nvCxnSpPr>
            <p:cNvPr id="77" name="Connettore 2 76"/>
            <p:cNvCxnSpPr>
              <a:stCxn id="58" idx="2"/>
              <a:endCxn id="60" idx="0"/>
            </p:cNvCxnSpPr>
            <p:nvPr/>
          </p:nvCxnSpPr>
          <p:spPr>
            <a:xfrm>
              <a:off x="5175242" y="2688672"/>
              <a:ext cx="1085418" cy="1100368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ttangolo 83"/>
            <p:cNvSpPr/>
            <p:nvPr/>
          </p:nvSpPr>
          <p:spPr>
            <a:xfrm rot="2841386">
              <a:off x="5275446" y="2974150"/>
              <a:ext cx="1459635" cy="4046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>
                  <a:solidFill>
                    <a:schemeClr val="tx2"/>
                  </a:solidFill>
                </a:rPr>
                <a:t>collaboraCon</a:t>
              </a:r>
              <a:endParaRPr lang="it-IT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617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476673"/>
            <a:ext cx="8229600" cy="792087"/>
          </a:xfrm>
        </p:spPr>
        <p:txBody>
          <a:bodyPr/>
          <a:lstStyle/>
          <a:p>
            <a:pPr marL="0" indent="0" algn="just">
              <a:buNone/>
            </a:pPr>
            <a:r>
              <a:rPr lang="it-IT" sz="2000" dirty="0">
                <a:solidFill>
                  <a:srgbClr val="C00000"/>
                </a:solidFill>
              </a:rPr>
              <a:t>Vogliamo sapere il nome dei Dottorandi che sono supervisionati da un Professore Informatico che collabora con un Professore Statistico.</a:t>
            </a:r>
          </a:p>
          <a:p>
            <a:pPr marL="0" indent="0">
              <a:buNone/>
            </a:pPr>
            <a:endParaRPr lang="it-IT" sz="11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it-IT" dirty="0">
              <a:latin typeface="Cambria Math"/>
              <a:ea typeface="Cambria Math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177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581336" y="1268760"/>
            <a:ext cx="7704856" cy="1080120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400" dirty="0">
                <a:solidFill>
                  <a:srgbClr val="00B050"/>
                </a:solidFill>
              </a:rPr>
              <a:t>Q(x) </a:t>
            </a:r>
            <a:r>
              <a:rPr lang="it-IT" sz="2400" dirty="0">
                <a:solidFill>
                  <a:srgbClr val="00B050"/>
                </a:solidFill>
                <a:sym typeface="Wingdings" panose="05000000000000000000" pitchFamily="2" charset="2"/>
              </a:rPr>
              <a:t> </a:t>
            </a:r>
            <a:r>
              <a:rPr lang="it-IT" sz="2400" dirty="0">
                <a:solidFill>
                  <a:srgbClr val="00B050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∃ y, z . Dottorando(x), </a:t>
            </a:r>
            <a:r>
              <a:rPr lang="it-IT" sz="2400" dirty="0" err="1">
                <a:solidFill>
                  <a:srgbClr val="00B050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supervisionatoDa</a:t>
            </a:r>
            <a:r>
              <a:rPr lang="it-IT" sz="2400" dirty="0">
                <a:solidFill>
                  <a:srgbClr val="00B050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(</a:t>
            </a:r>
            <a:r>
              <a:rPr lang="it-IT" sz="2400" dirty="0" err="1">
                <a:solidFill>
                  <a:srgbClr val="00B050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x,y</a:t>
            </a:r>
            <a:r>
              <a:rPr lang="it-IT" sz="2400" dirty="0">
                <a:solidFill>
                  <a:srgbClr val="00B050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), Informatico(y), </a:t>
            </a:r>
            <a:r>
              <a:rPr lang="it-IT" sz="2400" dirty="0" err="1">
                <a:solidFill>
                  <a:srgbClr val="00B050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collaboraCon</a:t>
            </a:r>
            <a:r>
              <a:rPr lang="it-IT" sz="2400" dirty="0">
                <a:solidFill>
                  <a:srgbClr val="00B050"/>
                </a:solidFill>
                <a:latin typeface="Cambria Math"/>
                <a:ea typeface="Cambria Math"/>
                <a:sym typeface="Wingdings" panose="05000000000000000000" pitchFamily="2" charset="2"/>
              </a:rPr>
              <a:t>(y, z), Statistico(z)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51520" y="3555835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 smtClean="0">
                <a:solidFill>
                  <a:srgbClr val="C00000"/>
                </a:solidFill>
              </a:rPr>
              <a:t>Giovanni è Informatico </a:t>
            </a:r>
            <a:r>
              <a:rPr lang="it-IT" dirty="0" smtClean="0">
                <a:solidFill>
                  <a:srgbClr val="C00000"/>
                </a:solidFill>
                <a:sym typeface="Wingdings" panose="05000000000000000000" pitchFamily="2" charset="2"/>
              </a:rPr>
              <a:t> x = Maria</a:t>
            </a:r>
          </a:p>
          <a:p>
            <a:endParaRPr lang="it-IT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it-IT" dirty="0" smtClean="0">
                <a:solidFill>
                  <a:srgbClr val="C00000"/>
                </a:solidFill>
                <a:sym typeface="Wingdings" panose="05000000000000000000" pitchFamily="2" charset="2"/>
              </a:rPr>
              <a:t>Giovanni è Statistico  x= Maria</a:t>
            </a:r>
            <a:endParaRPr lang="it-IT" dirty="0">
              <a:solidFill>
                <a:srgbClr val="C00000"/>
              </a:solidFill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3995936" y="2852936"/>
            <a:ext cx="5001605" cy="3213953"/>
            <a:chOff x="4142395" y="944419"/>
            <a:chExt cx="5001605" cy="3213953"/>
          </a:xfrm>
        </p:grpSpPr>
        <p:sp>
          <p:nvSpPr>
            <p:cNvPr id="8" name="CasellaDiTesto 7"/>
            <p:cNvSpPr txBox="1"/>
            <p:nvPr/>
          </p:nvSpPr>
          <p:spPr>
            <a:xfrm>
              <a:off x="5892879" y="944419"/>
              <a:ext cx="1884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/>
                <a:t>Maria:Dottorando</a:t>
              </a:r>
              <a:endParaRPr lang="it-IT" dirty="0"/>
            </a:p>
          </p:txBody>
        </p:sp>
        <p:sp>
          <p:nvSpPr>
            <p:cNvPr id="9" name="CasellaDiTesto 8"/>
            <p:cNvSpPr txBox="1"/>
            <p:nvPr/>
          </p:nvSpPr>
          <p:spPr>
            <a:xfrm>
              <a:off x="4142395" y="2319340"/>
              <a:ext cx="20656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/>
                <a:t>Giovanni:Professore</a:t>
              </a:r>
              <a:endParaRPr lang="it-IT" dirty="0"/>
            </a:p>
          </p:txBody>
        </p:sp>
        <p:sp>
          <p:nvSpPr>
            <p:cNvPr id="10" name="CasellaDiTesto 9"/>
            <p:cNvSpPr txBox="1"/>
            <p:nvPr/>
          </p:nvSpPr>
          <p:spPr>
            <a:xfrm>
              <a:off x="7166214" y="2319340"/>
              <a:ext cx="1977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/>
                <a:t>Alessia:Informatico</a:t>
              </a:r>
              <a:endParaRPr lang="it-IT" dirty="0"/>
            </a:p>
          </p:txBody>
        </p:sp>
        <p:sp>
          <p:nvSpPr>
            <p:cNvPr id="11" name="CasellaDiTesto 10"/>
            <p:cNvSpPr txBox="1"/>
            <p:nvPr/>
          </p:nvSpPr>
          <p:spPr>
            <a:xfrm>
              <a:off x="5455760" y="3789040"/>
              <a:ext cx="1609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/>
                <a:t>Paola:Statistico</a:t>
              </a:r>
              <a:endParaRPr lang="it-IT" dirty="0"/>
            </a:p>
          </p:txBody>
        </p:sp>
        <p:cxnSp>
          <p:nvCxnSpPr>
            <p:cNvPr id="12" name="Connettore 2 11"/>
            <p:cNvCxnSpPr>
              <a:stCxn id="8" idx="2"/>
              <a:endCxn id="9" idx="0"/>
            </p:cNvCxnSpPr>
            <p:nvPr/>
          </p:nvCxnSpPr>
          <p:spPr>
            <a:xfrm flipH="1">
              <a:off x="5175242" y="1313751"/>
              <a:ext cx="1660043" cy="1005589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ttangolo 12"/>
            <p:cNvSpPr/>
            <p:nvPr/>
          </p:nvSpPr>
          <p:spPr>
            <a:xfrm rot="19514602">
              <a:off x="5180565" y="1466915"/>
              <a:ext cx="1091587" cy="4609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>
                  <a:solidFill>
                    <a:schemeClr val="tx2"/>
                  </a:solidFill>
                </a:rPr>
                <a:t>supervisionatoDa</a:t>
              </a:r>
              <a:endParaRPr lang="it-IT" dirty="0">
                <a:solidFill>
                  <a:schemeClr val="tx2"/>
                </a:solidFill>
              </a:endParaRPr>
            </a:p>
          </p:txBody>
        </p:sp>
        <p:sp>
          <p:nvSpPr>
            <p:cNvPr id="14" name="Rettangolo 13"/>
            <p:cNvSpPr/>
            <p:nvPr/>
          </p:nvSpPr>
          <p:spPr>
            <a:xfrm rot="2495114">
              <a:off x="7268069" y="1574559"/>
              <a:ext cx="1148087" cy="3868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>
                  <a:solidFill>
                    <a:schemeClr val="tx2"/>
                  </a:solidFill>
                </a:rPr>
                <a:t>supervisionatoDa</a:t>
              </a:r>
              <a:endParaRPr lang="it-IT" dirty="0">
                <a:solidFill>
                  <a:schemeClr val="tx2"/>
                </a:solidFill>
              </a:endParaRPr>
            </a:p>
          </p:txBody>
        </p:sp>
        <p:cxnSp>
          <p:nvCxnSpPr>
            <p:cNvPr id="15" name="Connettore 2 14"/>
            <p:cNvCxnSpPr>
              <a:stCxn id="8" idx="2"/>
              <a:endCxn id="10" idx="0"/>
            </p:cNvCxnSpPr>
            <p:nvPr/>
          </p:nvCxnSpPr>
          <p:spPr>
            <a:xfrm>
              <a:off x="6835285" y="1313751"/>
              <a:ext cx="1319822" cy="1005589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2 15"/>
            <p:cNvCxnSpPr>
              <a:stCxn id="10" idx="1"/>
              <a:endCxn id="9" idx="3"/>
            </p:cNvCxnSpPr>
            <p:nvPr/>
          </p:nvCxnSpPr>
          <p:spPr>
            <a:xfrm flipH="1">
              <a:off x="6208089" y="2504006"/>
              <a:ext cx="958125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ttangolo 16"/>
            <p:cNvSpPr/>
            <p:nvPr/>
          </p:nvSpPr>
          <p:spPr>
            <a:xfrm>
              <a:off x="6064483" y="2091307"/>
              <a:ext cx="1459635" cy="4046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>
                  <a:solidFill>
                    <a:schemeClr val="tx2"/>
                  </a:solidFill>
                </a:rPr>
                <a:t>collaboraCon</a:t>
              </a:r>
              <a:endParaRPr lang="it-IT" dirty="0">
                <a:solidFill>
                  <a:schemeClr val="tx2"/>
                </a:solidFill>
              </a:endParaRPr>
            </a:p>
          </p:txBody>
        </p:sp>
        <p:cxnSp>
          <p:nvCxnSpPr>
            <p:cNvPr id="18" name="Connettore 2 17"/>
            <p:cNvCxnSpPr>
              <a:stCxn id="9" idx="2"/>
              <a:endCxn id="11" idx="0"/>
            </p:cNvCxnSpPr>
            <p:nvPr/>
          </p:nvCxnSpPr>
          <p:spPr>
            <a:xfrm>
              <a:off x="5175242" y="2688672"/>
              <a:ext cx="1085418" cy="1100368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ttangolo 18"/>
            <p:cNvSpPr/>
            <p:nvPr/>
          </p:nvSpPr>
          <p:spPr>
            <a:xfrm rot="2841386">
              <a:off x="5275446" y="2974150"/>
              <a:ext cx="1459635" cy="4046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>
                  <a:solidFill>
                    <a:schemeClr val="tx2"/>
                  </a:solidFill>
                </a:rPr>
                <a:t>collaboraCon</a:t>
              </a:r>
              <a:endParaRPr lang="it-IT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85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1560" y="260648"/>
            <a:ext cx="7543800" cy="2016430"/>
          </a:xfrm>
        </p:spPr>
        <p:txBody>
          <a:bodyPr/>
          <a:lstStyle/>
          <a:p>
            <a:pPr marL="0" indent="0">
              <a:buClr>
                <a:srgbClr val="7F142A"/>
              </a:buClr>
              <a:buNone/>
            </a:pPr>
            <a:endParaRPr lang="en-US" sz="800" dirty="0" smtClean="0"/>
          </a:p>
          <a:p>
            <a:pPr marL="0" indent="0" algn="just">
              <a:buNone/>
            </a:pPr>
            <a:r>
              <a:rPr lang="it-IT" sz="2400" b="1" dirty="0">
                <a:solidFill>
                  <a:srgbClr val="00B050"/>
                </a:solidFill>
              </a:rPr>
              <a:t>Vogliamo sapere il nome dei Dottorandi che sono supervisionati da un Professore Informatico che collabora con un Professore </a:t>
            </a:r>
            <a:r>
              <a:rPr lang="it-IT" sz="2400" b="1" dirty="0" smtClean="0">
                <a:solidFill>
                  <a:srgbClr val="00B050"/>
                </a:solidFill>
              </a:rPr>
              <a:t>Statistico</a:t>
            </a:r>
            <a:endParaRPr lang="it-IT" sz="2400" b="1" dirty="0">
              <a:solidFill>
                <a:srgbClr val="00B050"/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pPr/>
              <a:t>178</a:t>
            </a:fld>
            <a:endParaRPr lang="it-IT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644072"/>
            <a:ext cx="2049140" cy="2311060"/>
          </a:xfrm>
          <a:prstGeom prst="rect">
            <a:avLst/>
          </a:prstGeom>
        </p:spPr>
      </p:pic>
      <p:sp>
        <p:nvSpPr>
          <p:cNvPr id="12" name="Fumetto 4 11"/>
          <p:cNvSpPr/>
          <p:nvPr/>
        </p:nvSpPr>
        <p:spPr>
          <a:xfrm>
            <a:off x="5868144" y="1887475"/>
            <a:ext cx="2830032" cy="1440160"/>
          </a:xfrm>
          <a:prstGeom prst="cloudCallout">
            <a:avLst>
              <a:gd name="adj1" fmla="val -58088"/>
              <a:gd name="adj2" fmla="val 113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Come sono organizzati i </a:t>
            </a:r>
            <a:r>
              <a:rPr lang="it-IT" dirty="0" smtClean="0"/>
              <a:t>dati?</a:t>
            </a:r>
            <a:endParaRPr lang="it-IT" dirty="0"/>
          </a:p>
        </p:txBody>
      </p:sp>
      <p:sp>
        <p:nvSpPr>
          <p:cNvPr id="14" name="Fumetto 4 13"/>
          <p:cNvSpPr/>
          <p:nvPr/>
        </p:nvSpPr>
        <p:spPr>
          <a:xfrm>
            <a:off x="539552" y="1807017"/>
            <a:ext cx="3059022" cy="1823059"/>
          </a:xfrm>
          <a:prstGeom prst="cloudCallout">
            <a:avLst>
              <a:gd name="adj1" fmla="val 57833"/>
              <a:gd name="adj2" fmla="val 549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Dove sono memorizzati i dati?</a:t>
            </a:r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755576" y="0"/>
            <a:ext cx="3580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Interrogazione attraverso l’ontologia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7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71600" y="-609"/>
            <a:ext cx="7272808" cy="333265"/>
          </a:xfrm>
        </p:spPr>
        <p:txBody>
          <a:bodyPr/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Interrogazione attraverso l’ontologia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pPr/>
              <a:t>179</a:t>
            </a:fld>
            <a:endParaRPr lang="it-IT" dirty="0"/>
          </a:p>
        </p:txBody>
      </p:sp>
      <p:sp>
        <p:nvSpPr>
          <p:cNvPr id="9" name="Elaborazione 8"/>
          <p:cNvSpPr/>
          <p:nvPr/>
        </p:nvSpPr>
        <p:spPr>
          <a:xfrm>
            <a:off x="3297560" y="1242853"/>
            <a:ext cx="3528392" cy="612648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smtClean="0">
                <a:solidFill>
                  <a:schemeClr val="bg1"/>
                </a:solidFill>
                <a:latin typeface="Calibri" pitchFamily="34" charset="0"/>
                <a:cs typeface="Arial" pitchFamily="34" charset="0"/>
              </a:rPr>
              <a:t>Ontologia</a:t>
            </a:r>
            <a:endParaRPr lang="it-IT" sz="2400" dirty="0">
              <a:solidFill>
                <a:schemeClr val="bg1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1064634" y="2996952"/>
            <a:ext cx="28920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solidFill>
                  <a:srgbClr val="00B050"/>
                </a:solidFill>
              </a:rPr>
              <a:t>Generazione di </a:t>
            </a:r>
            <a:r>
              <a:rPr lang="it-IT" dirty="0" err="1" smtClean="0">
                <a:solidFill>
                  <a:srgbClr val="00B050"/>
                </a:solidFill>
              </a:rPr>
              <a:t>query</a:t>
            </a:r>
            <a:r>
              <a:rPr lang="it-IT" dirty="0" smtClean="0">
                <a:solidFill>
                  <a:srgbClr val="00B050"/>
                </a:solidFill>
              </a:rPr>
              <a:t> SQL attraverso algoritmi di       </a:t>
            </a:r>
            <a:r>
              <a:rPr lang="it-IT" dirty="0" err="1" smtClean="0">
                <a:solidFill>
                  <a:srgbClr val="00B050"/>
                </a:solidFill>
              </a:rPr>
              <a:t>query-rewriting</a:t>
            </a:r>
            <a:endParaRPr lang="it-IT" dirty="0" smtClean="0">
              <a:solidFill>
                <a:srgbClr val="00B050"/>
              </a:solidFill>
            </a:endParaRPr>
          </a:p>
        </p:txBody>
      </p:sp>
      <p:cxnSp>
        <p:nvCxnSpPr>
          <p:cNvPr id="20" name="Connettore 2 19"/>
          <p:cNvCxnSpPr>
            <a:stCxn id="26" idx="2"/>
            <a:endCxn id="22" idx="0"/>
          </p:cNvCxnSpPr>
          <p:nvPr/>
        </p:nvCxnSpPr>
        <p:spPr>
          <a:xfrm flipH="1">
            <a:off x="3992411" y="2893327"/>
            <a:ext cx="1063041" cy="1471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Connettore 2 20"/>
          <p:cNvCxnSpPr>
            <a:stCxn id="26" idx="2"/>
            <a:endCxn id="30" idx="0"/>
          </p:cNvCxnSpPr>
          <p:nvPr/>
        </p:nvCxnSpPr>
        <p:spPr>
          <a:xfrm>
            <a:off x="5055452" y="2893327"/>
            <a:ext cx="1980976" cy="14377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CasellaDiTesto 25"/>
          <p:cNvSpPr txBox="1"/>
          <p:nvPr/>
        </p:nvSpPr>
        <p:spPr>
          <a:xfrm>
            <a:off x="2873491" y="2431662"/>
            <a:ext cx="4363922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algn="ctr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Arial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t-IT" b="0" dirty="0" err="1">
                <a:solidFill>
                  <a:schemeClr val="accent5">
                    <a:lumMod val="50000"/>
                  </a:schemeClr>
                </a:solidFill>
                <a:latin typeface="+mn-lt"/>
                <a:cs typeface="+mn-cs"/>
              </a:rPr>
              <a:t>Mapping</a:t>
            </a:r>
            <a:endParaRPr lang="it-IT" b="0" dirty="0">
              <a:solidFill>
                <a:schemeClr val="accent5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27" name="Freccia in giù 26"/>
          <p:cNvSpPr/>
          <p:nvPr/>
        </p:nvSpPr>
        <p:spPr>
          <a:xfrm>
            <a:off x="4904586" y="2013483"/>
            <a:ext cx="314339" cy="24765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ounded Rectangular Callout 3"/>
          <p:cNvSpPr/>
          <p:nvPr/>
        </p:nvSpPr>
        <p:spPr>
          <a:xfrm>
            <a:off x="405483" y="1242853"/>
            <a:ext cx="2027484" cy="859924"/>
          </a:xfrm>
          <a:prstGeom prst="wedgeRoundRectCallout">
            <a:avLst>
              <a:gd name="adj1" fmla="val 85363"/>
              <a:gd name="adj2" fmla="val -16788"/>
              <a:gd name="adj3" fmla="val 16667"/>
            </a:avLst>
          </a:prstGeom>
          <a:ln w="1905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2000" dirty="0">
                <a:solidFill>
                  <a:schemeClr val="accent5">
                    <a:lumMod val="50000"/>
                  </a:schemeClr>
                </a:solidFill>
              </a:rPr>
              <a:t>Interrogazione (SPARQL)</a:t>
            </a:r>
          </a:p>
        </p:txBody>
      </p:sp>
      <p:graphicFrame>
        <p:nvGraphicFramePr>
          <p:cNvPr id="6" name="Tabel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671157"/>
              </p:ext>
            </p:extLst>
          </p:nvPr>
        </p:nvGraphicFramePr>
        <p:xfrm>
          <a:off x="2307442" y="4700360"/>
          <a:ext cx="86409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02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Tabel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872375"/>
              </p:ext>
            </p:extLst>
          </p:nvPr>
        </p:nvGraphicFramePr>
        <p:xfrm>
          <a:off x="3560363" y="4734436"/>
          <a:ext cx="86409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02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CasellaDiTesto 6"/>
          <p:cNvSpPr txBox="1"/>
          <p:nvPr/>
        </p:nvSpPr>
        <p:spPr>
          <a:xfrm>
            <a:off x="2181421" y="4331028"/>
            <a:ext cx="1116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Professori</a:t>
            </a:r>
            <a:endParaRPr lang="it-IT" dirty="0"/>
          </a:p>
        </p:txBody>
      </p:sp>
      <p:sp>
        <p:nvSpPr>
          <p:cNvPr id="22" name="CasellaDiTesto 21"/>
          <p:cNvSpPr txBox="1"/>
          <p:nvPr/>
        </p:nvSpPr>
        <p:spPr>
          <a:xfrm>
            <a:off x="3391445" y="4365104"/>
            <a:ext cx="120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Dottorandi</a:t>
            </a:r>
            <a:endParaRPr lang="it-IT" dirty="0"/>
          </a:p>
        </p:txBody>
      </p:sp>
      <p:graphicFrame>
        <p:nvGraphicFramePr>
          <p:cNvPr id="23" name="Tabel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536233"/>
              </p:ext>
            </p:extLst>
          </p:nvPr>
        </p:nvGraphicFramePr>
        <p:xfrm>
          <a:off x="4904586" y="4734436"/>
          <a:ext cx="86409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02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ella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297829"/>
              </p:ext>
            </p:extLst>
          </p:nvPr>
        </p:nvGraphicFramePr>
        <p:xfrm>
          <a:off x="6660232" y="4700360"/>
          <a:ext cx="86409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02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CasellaDiTesto 24"/>
          <p:cNvSpPr txBox="1"/>
          <p:nvPr/>
        </p:nvSpPr>
        <p:spPr>
          <a:xfrm>
            <a:off x="4571065" y="4365104"/>
            <a:ext cx="181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supervisionatoDa</a:t>
            </a:r>
            <a:endParaRPr lang="it-IT" dirty="0"/>
          </a:p>
        </p:txBody>
      </p:sp>
      <p:sp>
        <p:nvSpPr>
          <p:cNvPr id="30" name="CasellaDiTesto 29"/>
          <p:cNvSpPr txBox="1"/>
          <p:nvPr/>
        </p:nvSpPr>
        <p:spPr>
          <a:xfrm>
            <a:off x="6328670" y="4331028"/>
            <a:ext cx="141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/>
              <a:t>collaboraCon</a:t>
            </a:r>
            <a:endParaRPr lang="it-IT" dirty="0"/>
          </a:p>
        </p:txBody>
      </p:sp>
      <p:cxnSp>
        <p:nvCxnSpPr>
          <p:cNvPr id="12" name="Connettore 2 11"/>
          <p:cNvCxnSpPr>
            <a:stCxn id="26" idx="2"/>
            <a:endCxn id="7" idx="0"/>
          </p:cNvCxnSpPr>
          <p:nvPr/>
        </p:nvCxnSpPr>
        <p:spPr>
          <a:xfrm flipH="1">
            <a:off x="2739491" y="2893327"/>
            <a:ext cx="2315961" cy="14377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ttore 2 13"/>
          <p:cNvCxnSpPr>
            <a:stCxn id="26" idx="2"/>
            <a:endCxn id="25" idx="0"/>
          </p:cNvCxnSpPr>
          <p:nvPr/>
        </p:nvCxnSpPr>
        <p:spPr>
          <a:xfrm>
            <a:off x="5055452" y="2893327"/>
            <a:ext cx="424356" cy="1471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52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530714" y="3183988"/>
            <a:ext cx="7733945" cy="16534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 smtClean="0">
                <a:solidFill>
                  <a:schemeClr val="tx1"/>
                </a:solidFill>
              </a:rPr>
              <a:t>Un’</a:t>
            </a:r>
            <a:r>
              <a:rPr lang="it-IT" sz="2000" dirty="0" smtClean="0">
                <a:solidFill>
                  <a:srgbClr val="C00000"/>
                </a:solidFill>
              </a:rPr>
              <a:t>ontologia</a:t>
            </a:r>
            <a:r>
              <a:rPr lang="it-IT" sz="2000" dirty="0" smtClean="0">
                <a:solidFill>
                  <a:schemeClr val="tx1"/>
                </a:solidFill>
              </a:rPr>
              <a:t> è uno </a:t>
            </a:r>
            <a:r>
              <a:rPr lang="it-IT" sz="2000" dirty="0">
                <a:solidFill>
                  <a:srgbClr val="C00000"/>
                </a:solidFill>
              </a:rPr>
              <a:t>strumento</a:t>
            </a:r>
            <a:r>
              <a:rPr lang="it-IT" sz="2000" dirty="0">
                <a:solidFill>
                  <a:schemeClr val="tx1"/>
                </a:solidFill>
              </a:rPr>
              <a:t> per </a:t>
            </a:r>
            <a:r>
              <a:rPr lang="it-IT" sz="2000" dirty="0">
                <a:solidFill>
                  <a:srgbClr val="C00000"/>
                </a:solidFill>
              </a:rPr>
              <a:t>rappresentare</a:t>
            </a:r>
            <a:r>
              <a:rPr lang="it-IT" sz="2000" dirty="0">
                <a:solidFill>
                  <a:schemeClr val="tx1"/>
                </a:solidFill>
              </a:rPr>
              <a:t> la </a:t>
            </a:r>
            <a:r>
              <a:rPr lang="it-IT" sz="2000" dirty="0" smtClean="0">
                <a:solidFill>
                  <a:srgbClr val="C00000"/>
                </a:solidFill>
              </a:rPr>
              <a:t>conoscenza</a:t>
            </a:r>
            <a:r>
              <a:rPr lang="it-IT" sz="2000" dirty="0" smtClean="0">
                <a:solidFill>
                  <a:schemeClr val="tx1"/>
                </a:solidFill>
              </a:rPr>
              <a:t>: </a:t>
            </a:r>
          </a:p>
          <a:p>
            <a:pPr algn="ctr"/>
            <a:r>
              <a:rPr lang="it-IT" sz="2000" dirty="0" smtClean="0">
                <a:solidFill>
                  <a:schemeClr val="tx1"/>
                </a:solidFill>
              </a:rPr>
              <a:t>uno </a:t>
            </a:r>
            <a:r>
              <a:rPr lang="it-IT" sz="2000" dirty="0">
                <a:solidFill>
                  <a:srgbClr val="C00000"/>
                </a:solidFill>
              </a:rPr>
              <a:t>schema rigoroso </a:t>
            </a:r>
            <a:r>
              <a:rPr lang="it-IT" sz="2000" dirty="0">
                <a:solidFill>
                  <a:schemeClr val="tx1"/>
                </a:solidFill>
              </a:rPr>
              <a:t>e </a:t>
            </a:r>
            <a:r>
              <a:rPr lang="it-IT" sz="2000" dirty="0">
                <a:solidFill>
                  <a:srgbClr val="C00000"/>
                </a:solidFill>
              </a:rPr>
              <a:t>ben definito </a:t>
            </a:r>
            <a:r>
              <a:rPr lang="it-IT" sz="2000" dirty="0">
                <a:solidFill>
                  <a:schemeClr val="tx1"/>
                </a:solidFill>
              </a:rPr>
              <a:t>che ci permette di esprimere </a:t>
            </a:r>
            <a:r>
              <a:rPr lang="it-IT" sz="2000" dirty="0">
                <a:solidFill>
                  <a:srgbClr val="C00000"/>
                </a:solidFill>
              </a:rPr>
              <a:t>senza ambiguità</a:t>
            </a:r>
            <a:r>
              <a:rPr lang="it-IT" sz="2000" dirty="0">
                <a:solidFill>
                  <a:schemeClr val="tx1"/>
                </a:solidFill>
              </a:rPr>
              <a:t> i </a:t>
            </a:r>
            <a:r>
              <a:rPr lang="it-IT" sz="2000" dirty="0">
                <a:solidFill>
                  <a:srgbClr val="C00000"/>
                </a:solidFill>
              </a:rPr>
              <a:t>concetti</a:t>
            </a:r>
            <a:r>
              <a:rPr lang="it-IT" sz="2000" dirty="0">
                <a:solidFill>
                  <a:schemeClr val="tx1"/>
                </a:solidFill>
              </a:rPr>
              <a:t> e le </a:t>
            </a:r>
            <a:r>
              <a:rPr lang="it-IT" sz="2000" dirty="0">
                <a:solidFill>
                  <a:srgbClr val="C00000"/>
                </a:solidFill>
              </a:rPr>
              <a:t>relazioni</a:t>
            </a:r>
            <a:r>
              <a:rPr lang="it-IT" sz="2000" dirty="0">
                <a:solidFill>
                  <a:schemeClr val="tx1"/>
                </a:solidFill>
              </a:rPr>
              <a:t> che li legano relativamente ad uno </a:t>
            </a:r>
            <a:r>
              <a:rPr lang="it-IT" sz="2000" dirty="0">
                <a:solidFill>
                  <a:srgbClr val="C00000"/>
                </a:solidFill>
              </a:rPr>
              <a:t>specifico dominio </a:t>
            </a:r>
            <a:r>
              <a:rPr lang="it-IT" sz="2000" dirty="0">
                <a:solidFill>
                  <a:schemeClr val="tx1"/>
                </a:solidFill>
              </a:rPr>
              <a:t>di conoscenza</a:t>
            </a:r>
            <a:r>
              <a:rPr lang="it-IT" sz="2000" dirty="0" smtClean="0">
                <a:solidFill>
                  <a:schemeClr val="tx1"/>
                </a:solidFill>
              </a:rPr>
              <a:t>.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803304" y="1124744"/>
            <a:ext cx="3408655" cy="1351663"/>
          </a:xfrm>
          <a:prstGeom prst="rect">
            <a:avLst/>
          </a:prstGeom>
          <a:noFill/>
          <a:ln w="31750">
            <a:solidFill>
              <a:srgbClr val="C00000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sz="2000" b="1" dirty="0">
                <a:solidFill>
                  <a:srgbClr val="C00000"/>
                </a:solidFill>
              </a:rPr>
              <a:t>Intelligenza Artificiale</a:t>
            </a:r>
          </a:p>
          <a:p>
            <a:pPr algn="ctr"/>
            <a:endParaRPr lang="it-IT" sz="2000" dirty="0">
              <a:solidFill>
                <a:schemeClr val="tx1"/>
              </a:solidFill>
            </a:endParaRPr>
          </a:p>
          <a:p>
            <a:r>
              <a:rPr lang="it-IT" sz="2000" dirty="0" smtClean="0">
                <a:solidFill>
                  <a:schemeClr val="tx1"/>
                </a:solidFill>
              </a:rPr>
              <a:t>Base di conoscenza espressa con le Logiche</a:t>
            </a:r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5148064" y="1124744"/>
            <a:ext cx="3225729" cy="1351663"/>
          </a:xfrm>
          <a:prstGeom prst="rect">
            <a:avLst/>
          </a:prstGeom>
          <a:noFill/>
          <a:ln w="31750">
            <a:solidFill>
              <a:srgbClr val="C00000"/>
            </a:solidFill>
          </a:ln>
          <a:effectLst>
            <a:outerShdw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it-IT" sz="2000" b="1" dirty="0">
                <a:solidFill>
                  <a:srgbClr val="C00000"/>
                </a:solidFill>
              </a:rPr>
              <a:t>Basi di Dati</a:t>
            </a:r>
          </a:p>
          <a:p>
            <a:endParaRPr lang="it-IT" sz="2000" dirty="0">
              <a:solidFill>
                <a:schemeClr val="tx1"/>
              </a:solidFill>
            </a:endParaRPr>
          </a:p>
          <a:p>
            <a:r>
              <a:rPr lang="it-IT" sz="2000" dirty="0">
                <a:solidFill>
                  <a:schemeClr val="tx1"/>
                </a:solidFill>
              </a:rPr>
              <a:t>Modello Concettuale dei Dati</a:t>
            </a:r>
          </a:p>
          <a:p>
            <a:pPr algn="ctr"/>
            <a:endParaRPr lang="it-IT" sz="2000" dirty="0">
              <a:solidFill>
                <a:schemeClr val="tx1"/>
              </a:solidFill>
            </a:endParaRP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18</a:t>
            </a:fld>
            <a:endParaRPr lang="it-IT" dirty="0"/>
          </a:p>
        </p:txBody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827584" y="-99392"/>
            <a:ext cx="6624736" cy="634082"/>
          </a:xfrm>
        </p:spPr>
        <p:txBody>
          <a:bodyPr/>
          <a:lstStyle/>
          <a:p>
            <a:pPr algn="l"/>
            <a:r>
              <a:rPr lang="it-IT" sz="2800" dirty="0" smtClean="0">
                <a:solidFill>
                  <a:schemeClr val="bg1"/>
                </a:solidFill>
              </a:rPr>
              <a:t>Ontologia: definizioni</a:t>
            </a:r>
            <a:endParaRPr lang="it-IT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21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07504" y="692696"/>
            <a:ext cx="8928992" cy="4525963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Le regole di </a:t>
            </a:r>
            <a:r>
              <a:rPr lang="it-IT" dirty="0" err="1">
                <a:solidFill>
                  <a:srgbClr val="C00000"/>
                </a:solidFill>
                <a:sym typeface="Wingdings" panose="05000000000000000000" pitchFamily="2" charset="2"/>
              </a:rPr>
              <a:t>mapping</a:t>
            </a:r>
            <a:r>
              <a:rPr lang="it-IT" dirty="0">
                <a:solidFill>
                  <a:srgbClr val="C00000"/>
                </a:solidFill>
                <a:sym typeface="Wingdings" panose="05000000000000000000" pitchFamily="2" charset="2"/>
              </a:rPr>
              <a:t> mappano le tabelle </a:t>
            </a:r>
            <a:r>
              <a:rPr lang="it-IT" dirty="0" smtClean="0">
                <a:solidFill>
                  <a:srgbClr val="C00000"/>
                </a:solidFill>
                <a:sym typeface="Wingdings" panose="05000000000000000000" pitchFamily="2" charset="2"/>
              </a:rPr>
              <a:t>della base di dati sui concetti e ruoli </a:t>
            </a:r>
            <a:r>
              <a:rPr lang="it-IT" dirty="0" smtClean="0">
                <a:solidFill>
                  <a:srgbClr val="C00000"/>
                </a:solidFill>
                <a:sym typeface="Wingdings" panose="05000000000000000000" pitchFamily="2" charset="2"/>
              </a:rPr>
              <a:t>dell’ontologia</a:t>
            </a:r>
            <a:endParaRPr lang="it-IT" dirty="0" smtClean="0">
              <a:solidFill>
                <a:srgbClr val="C00000"/>
              </a:solidFill>
              <a:sym typeface="Wingdings" panose="05000000000000000000" pitchFamily="2" charset="2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180</a:t>
            </a:fld>
            <a:endParaRPr lang="it-IT"/>
          </a:p>
        </p:txBody>
      </p:sp>
      <p:grpSp>
        <p:nvGrpSpPr>
          <p:cNvPr id="5" name="Gruppo 4"/>
          <p:cNvGrpSpPr/>
          <p:nvPr/>
        </p:nvGrpSpPr>
        <p:grpSpPr>
          <a:xfrm>
            <a:off x="1259632" y="2358414"/>
            <a:ext cx="6480720" cy="3672408"/>
            <a:chOff x="6959912" y="1530867"/>
            <a:chExt cx="2099104" cy="1653117"/>
          </a:xfrm>
        </p:grpSpPr>
        <p:sp>
          <p:nvSpPr>
            <p:cNvPr id="6" name="Disco magnetico 5"/>
            <p:cNvSpPr/>
            <p:nvPr/>
          </p:nvSpPr>
          <p:spPr>
            <a:xfrm>
              <a:off x="7340912" y="2627457"/>
              <a:ext cx="457200" cy="414037"/>
            </a:xfrm>
            <a:prstGeom prst="flowChartMagneticDisk">
              <a:avLst/>
            </a:prstGeom>
            <a:solidFill>
              <a:srgbClr val="C00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Disco magnetico 7"/>
            <p:cNvSpPr/>
            <p:nvPr/>
          </p:nvSpPr>
          <p:spPr>
            <a:xfrm>
              <a:off x="6959912" y="2617547"/>
              <a:ext cx="457200" cy="414037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Disco magnetico 8"/>
            <p:cNvSpPr/>
            <p:nvPr/>
          </p:nvSpPr>
          <p:spPr>
            <a:xfrm>
              <a:off x="7112312" y="2769947"/>
              <a:ext cx="457200" cy="414037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" name="Immagin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344" y="1530867"/>
              <a:ext cx="1390672" cy="968389"/>
            </a:xfrm>
            <a:prstGeom prst="rect">
              <a:avLst/>
            </a:prstGeom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785908">
              <a:off x="7304247" y="2067507"/>
              <a:ext cx="774700" cy="7445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71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181</a:t>
            </a:fld>
            <a:endParaRPr lang="it-IT"/>
          </a:p>
        </p:txBody>
      </p:sp>
      <p:grpSp>
        <p:nvGrpSpPr>
          <p:cNvPr id="52" name="Gruppo 51"/>
          <p:cNvGrpSpPr/>
          <p:nvPr/>
        </p:nvGrpSpPr>
        <p:grpSpPr>
          <a:xfrm>
            <a:off x="2279137" y="640194"/>
            <a:ext cx="4849231" cy="5048738"/>
            <a:chOff x="2279137" y="640194"/>
            <a:chExt cx="4849231" cy="5048738"/>
          </a:xfrm>
        </p:grpSpPr>
        <p:grpSp>
          <p:nvGrpSpPr>
            <p:cNvPr id="18" name="Gruppo 17"/>
            <p:cNvGrpSpPr/>
            <p:nvPr/>
          </p:nvGrpSpPr>
          <p:grpSpPr>
            <a:xfrm>
              <a:off x="2678493" y="777476"/>
              <a:ext cx="4449875" cy="4911456"/>
              <a:chOff x="137228" y="944419"/>
              <a:chExt cx="4449875" cy="4911456"/>
            </a:xfrm>
          </p:grpSpPr>
          <p:sp>
            <p:nvSpPr>
              <p:cNvPr id="19" name="Rombo 18"/>
              <p:cNvSpPr/>
              <p:nvPr/>
            </p:nvSpPr>
            <p:spPr>
              <a:xfrm>
                <a:off x="2999293" y="2973828"/>
                <a:ext cx="1587810" cy="914400"/>
              </a:xfrm>
              <a:prstGeom prst="diamond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1600" dirty="0" err="1" smtClean="0">
                    <a:solidFill>
                      <a:schemeClr val="tx2"/>
                    </a:solidFill>
                  </a:rPr>
                  <a:t>collaboraCon</a:t>
                </a:r>
                <a:endParaRPr lang="it-IT" sz="1600" dirty="0">
                  <a:solidFill>
                    <a:schemeClr val="tx2"/>
                  </a:solidFill>
                </a:endParaRPr>
              </a:p>
            </p:txBody>
          </p:sp>
          <p:grpSp>
            <p:nvGrpSpPr>
              <p:cNvPr id="20" name="Gruppo 19"/>
              <p:cNvGrpSpPr/>
              <p:nvPr/>
            </p:nvGrpSpPr>
            <p:grpSpPr>
              <a:xfrm>
                <a:off x="137228" y="944419"/>
                <a:ext cx="3655971" cy="4911456"/>
                <a:chOff x="137228" y="944419"/>
                <a:chExt cx="3655971" cy="4911456"/>
              </a:xfrm>
            </p:grpSpPr>
            <p:sp>
              <p:nvSpPr>
                <p:cNvPr id="21" name="Rettangolo 20"/>
                <p:cNvSpPr/>
                <p:nvPr/>
              </p:nvSpPr>
              <p:spPr>
                <a:xfrm>
                  <a:off x="845586" y="944419"/>
                  <a:ext cx="1764196" cy="434888"/>
                </a:xfrm>
                <a:prstGeom prst="rect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sz="2000" b="1" dirty="0" smtClean="0">
                      <a:solidFill>
                        <a:schemeClr val="tx2"/>
                      </a:solidFill>
                    </a:rPr>
                    <a:t>Dottorando</a:t>
                  </a:r>
                  <a:endParaRPr lang="it-IT" sz="20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2" name="Rombo 21"/>
                <p:cNvSpPr/>
                <p:nvPr/>
              </p:nvSpPr>
              <p:spPr>
                <a:xfrm>
                  <a:off x="899592" y="1844824"/>
                  <a:ext cx="1656184" cy="914400"/>
                </a:xfrm>
                <a:prstGeom prst="diamond">
                  <a:avLst/>
                </a:pr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sz="1600" dirty="0" err="1" smtClean="0">
                      <a:solidFill>
                        <a:schemeClr val="tx2"/>
                      </a:solidFill>
                    </a:rPr>
                    <a:t>supervisionatoDa</a:t>
                  </a:r>
                  <a:endParaRPr lang="it-IT" sz="1600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3" name="Connettore 2 22"/>
                <p:cNvCxnSpPr>
                  <a:stCxn id="21" idx="2"/>
                  <a:endCxn id="22" idx="0"/>
                </p:cNvCxnSpPr>
                <p:nvPr/>
              </p:nvCxnSpPr>
              <p:spPr>
                <a:xfrm>
                  <a:off x="1727684" y="1379307"/>
                  <a:ext cx="0" cy="465517"/>
                </a:xfrm>
                <a:prstGeom prst="straightConnector1">
                  <a:avLst/>
                </a:prstGeom>
                <a:ln w="25400">
                  <a:solidFill>
                    <a:schemeClr val="tx2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ttore 2 23"/>
                <p:cNvCxnSpPr/>
                <p:nvPr/>
              </p:nvCxnSpPr>
              <p:spPr>
                <a:xfrm>
                  <a:off x="1727684" y="2759224"/>
                  <a:ext cx="0" cy="429208"/>
                </a:xfrm>
                <a:prstGeom prst="straightConnector1">
                  <a:avLst/>
                </a:prstGeom>
                <a:ln w="25400">
                  <a:solidFill>
                    <a:schemeClr val="tx2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7228" y="3654309"/>
                  <a:ext cx="3180911" cy="220156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" name="Rettangolo 25"/>
                <p:cNvSpPr/>
                <p:nvPr/>
              </p:nvSpPr>
              <p:spPr>
                <a:xfrm>
                  <a:off x="755576" y="3212976"/>
                  <a:ext cx="1944216" cy="504056"/>
                </a:xfrm>
                <a:prstGeom prst="rect">
                  <a:avLst/>
                </a:prstGeom>
                <a:solidFill>
                  <a:schemeClr val="bg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sz="2000" b="1" dirty="0" smtClean="0">
                      <a:solidFill>
                        <a:schemeClr val="tx2"/>
                      </a:solidFill>
                    </a:rPr>
                    <a:t>Professore</a:t>
                  </a:r>
                  <a:endParaRPr lang="it-IT" sz="20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7" name="Rettangolo 26"/>
                <p:cNvSpPr/>
                <p:nvPr/>
              </p:nvSpPr>
              <p:spPr>
                <a:xfrm>
                  <a:off x="215515" y="5157192"/>
                  <a:ext cx="1512168" cy="570991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sz="2000" b="1" dirty="0" smtClean="0">
                      <a:solidFill>
                        <a:schemeClr val="tx2"/>
                      </a:solidFill>
                    </a:rPr>
                    <a:t>Informatico</a:t>
                  </a:r>
                  <a:endParaRPr lang="it-IT" sz="20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8" name="Rettangolo 27"/>
                <p:cNvSpPr/>
                <p:nvPr/>
              </p:nvSpPr>
              <p:spPr>
                <a:xfrm>
                  <a:off x="1913983" y="5165406"/>
                  <a:ext cx="1404156" cy="554561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sz="2000" b="1" dirty="0" smtClean="0">
                      <a:solidFill>
                        <a:schemeClr val="tx2"/>
                      </a:solidFill>
                    </a:rPr>
                    <a:t>Statistico</a:t>
                  </a:r>
                  <a:endParaRPr lang="it-IT" sz="1600" b="1" dirty="0">
                    <a:solidFill>
                      <a:schemeClr val="tx2"/>
                    </a:solidFill>
                  </a:endParaRPr>
                </a:p>
              </p:txBody>
            </p:sp>
            <p:cxnSp>
              <p:nvCxnSpPr>
                <p:cNvPr id="29" name="Connettore 2 28"/>
                <p:cNvCxnSpPr/>
                <p:nvPr/>
              </p:nvCxnSpPr>
              <p:spPr>
                <a:xfrm flipH="1">
                  <a:off x="2385298" y="2759224"/>
                  <a:ext cx="1407900" cy="429208"/>
                </a:xfrm>
                <a:prstGeom prst="straightConnector1">
                  <a:avLst/>
                </a:prstGeom>
                <a:ln w="25400">
                  <a:solidFill>
                    <a:schemeClr val="tx2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nettore 1 29"/>
                <p:cNvCxnSpPr>
                  <a:stCxn id="19" idx="0"/>
                </p:cNvCxnSpPr>
                <p:nvPr/>
              </p:nvCxnSpPr>
              <p:spPr>
                <a:xfrm flipV="1">
                  <a:off x="3793198" y="2759224"/>
                  <a:ext cx="1" cy="214604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onnettore 1 30"/>
                <p:cNvCxnSpPr>
                  <a:stCxn id="19" idx="2"/>
                </p:cNvCxnSpPr>
                <p:nvPr/>
              </p:nvCxnSpPr>
              <p:spPr>
                <a:xfrm>
                  <a:off x="3793198" y="3888228"/>
                  <a:ext cx="1" cy="298884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  <a:headEnd type="arrow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Connettore 2 31"/>
                <p:cNvCxnSpPr/>
                <p:nvPr/>
              </p:nvCxnSpPr>
              <p:spPr>
                <a:xfrm>
                  <a:off x="2555776" y="3717032"/>
                  <a:ext cx="1237423" cy="486003"/>
                </a:xfrm>
                <a:prstGeom prst="straightConnector1">
                  <a:avLst/>
                </a:prstGeom>
                <a:ln w="25400">
                  <a:solidFill>
                    <a:schemeClr val="tx2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" name="Connettore 32"/>
            <p:cNvSpPr/>
            <p:nvPr/>
          </p:nvSpPr>
          <p:spPr>
            <a:xfrm>
              <a:off x="2595930" y="927060"/>
              <a:ext cx="82564" cy="113004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5" name="Connettore 2 34"/>
            <p:cNvCxnSpPr>
              <a:stCxn id="21" idx="1"/>
              <a:endCxn id="33" idx="6"/>
            </p:cNvCxnSpPr>
            <p:nvPr/>
          </p:nvCxnSpPr>
          <p:spPr>
            <a:xfrm flipH="1" flipV="1">
              <a:off x="2678494" y="983562"/>
              <a:ext cx="708357" cy="1135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sellaDiTesto 36"/>
            <p:cNvSpPr txBox="1"/>
            <p:nvPr/>
          </p:nvSpPr>
          <p:spPr>
            <a:xfrm>
              <a:off x="2279137" y="640194"/>
              <a:ext cx="870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>
                  <a:solidFill>
                    <a:schemeClr val="tx2"/>
                  </a:solidFill>
                </a:rPr>
                <a:t>nomeD</a:t>
              </a:r>
              <a:endParaRPr lang="it-IT" dirty="0">
                <a:solidFill>
                  <a:schemeClr val="tx2"/>
                </a:solidFill>
              </a:endParaRPr>
            </a:p>
          </p:txBody>
        </p:sp>
        <p:sp>
          <p:nvSpPr>
            <p:cNvPr id="38" name="Connettore 37"/>
            <p:cNvSpPr/>
            <p:nvPr/>
          </p:nvSpPr>
          <p:spPr>
            <a:xfrm>
              <a:off x="2595930" y="3049107"/>
              <a:ext cx="97361" cy="108722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0" name="CasellaDiTesto 39"/>
            <p:cNvSpPr txBox="1"/>
            <p:nvPr/>
          </p:nvSpPr>
          <p:spPr>
            <a:xfrm>
              <a:off x="2297200" y="2779636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>
                  <a:solidFill>
                    <a:schemeClr val="tx2"/>
                  </a:solidFill>
                </a:rPr>
                <a:t>nomeP</a:t>
              </a:r>
              <a:endParaRPr lang="it-IT" dirty="0">
                <a:solidFill>
                  <a:schemeClr val="tx2"/>
                </a:solidFill>
              </a:endParaRPr>
            </a:p>
          </p:txBody>
        </p:sp>
        <p:sp>
          <p:nvSpPr>
            <p:cNvPr id="42" name="CasellaDiTesto 41"/>
            <p:cNvSpPr txBox="1"/>
            <p:nvPr/>
          </p:nvSpPr>
          <p:spPr>
            <a:xfrm>
              <a:off x="2279137" y="3148968"/>
              <a:ext cx="851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>
                  <a:solidFill>
                    <a:schemeClr val="tx2"/>
                  </a:solidFill>
                </a:rPr>
                <a:t>settore</a:t>
              </a:r>
              <a:endParaRPr lang="it-IT" dirty="0">
                <a:solidFill>
                  <a:schemeClr val="tx2"/>
                </a:solidFill>
              </a:endParaRPr>
            </a:p>
          </p:txBody>
        </p:sp>
        <p:sp>
          <p:nvSpPr>
            <p:cNvPr id="43" name="Connettore 42"/>
            <p:cNvSpPr/>
            <p:nvPr/>
          </p:nvSpPr>
          <p:spPr>
            <a:xfrm>
              <a:off x="2595930" y="3433005"/>
              <a:ext cx="97361" cy="108722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8" name="Connettore 2 47"/>
            <p:cNvCxnSpPr>
              <a:endCxn id="40" idx="2"/>
            </p:cNvCxnSpPr>
            <p:nvPr/>
          </p:nvCxnSpPr>
          <p:spPr>
            <a:xfrm flipH="1" flipV="1">
              <a:off x="2720554" y="3148968"/>
              <a:ext cx="576288" cy="886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2 49"/>
            <p:cNvCxnSpPr>
              <a:endCxn id="43" idx="5"/>
            </p:cNvCxnSpPr>
            <p:nvPr/>
          </p:nvCxnSpPr>
          <p:spPr>
            <a:xfrm flipH="1">
              <a:off x="2679033" y="3525805"/>
              <a:ext cx="617808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176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0"/>
            <a:ext cx="8229600" cy="490066"/>
          </a:xfrm>
        </p:spPr>
        <p:txBody>
          <a:bodyPr/>
          <a:lstStyle/>
          <a:p>
            <a:pPr algn="l"/>
            <a:r>
              <a:rPr lang="it-IT" sz="2400" dirty="0" smtClean="0">
                <a:solidFill>
                  <a:schemeClr val="bg1"/>
                </a:solidFill>
              </a:rPr>
              <a:t>Regole di </a:t>
            </a:r>
            <a:r>
              <a:rPr lang="it-IT" sz="2400" dirty="0" err="1" smtClean="0">
                <a:solidFill>
                  <a:schemeClr val="bg1"/>
                </a:solidFill>
              </a:rPr>
              <a:t>Mapping</a:t>
            </a:r>
            <a:endParaRPr lang="it-IT" sz="36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pPr marL="0" indent="0">
              <a:buNone/>
            </a:pPr>
            <a:r>
              <a:rPr lang="it-IT" b="1" i="1" dirty="0" smtClean="0">
                <a:solidFill>
                  <a:srgbClr val="C00000"/>
                </a:solidFill>
              </a:rPr>
              <a:t>M1</a:t>
            </a:r>
            <a:r>
              <a:rPr lang="it-IT" b="1" i="1" dirty="0">
                <a:solidFill>
                  <a:srgbClr val="C00000"/>
                </a:solidFill>
              </a:rPr>
              <a:t>: </a:t>
            </a:r>
            <a:r>
              <a:rPr lang="it-IT" dirty="0" err="1" smtClean="0"/>
              <a:t>select</a:t>
            </a:r>
            <a:r>
              <a:rPr lang="it-IT" dirty="0" smtClean="0"/>
              <a:t> Nome from Dottorando </a:t>
            </a:r>
            <a:r>
              <a:rPr lang="it-IT" b="1" dirty="0" smtClean="0">
                <a:solidFill>
                  <a:srgbClr val="C00000"/>
                </a:solidFill>
              </a:rPr>
              <a:t>⇝</a:t>
            </a:r>
            <a:r>
              <a:rPr lang="it-IT" b="1" dirty="0" smtClean="0"/>
              <a:t> </a:t>
            </a:r>
            <a:r>
              <a:rPr lang="it-IT" b="1" dirty="0" smtClean="0">
                <a:solidFill>
                  <a:srgbClr val="00B050"/>
                </a:solidFill>
              </a:rPr>
              <a:t>Dottorando(x), </a:t>
            </a:r>
            <a:r>
              <a:rPr lang="it-IT" b="1" dirty="0" err="1" smtClean="0">
                <a:solidFill>
                  <a:srgbClr val="00B050"/>
                </a:solidFill>
              </a:rPr>
              <a:t>nomeD</a:t>
            </a:r>
            <a:r>
              <a:rPr lang="it-IT" b="1" dirty="0" smtClean="0">
                <a:solidFill>
                  <a:srgbClr val="00B050"/>
                </a:solidFill>
              </a:rPr>
              <a:t>(x, ‘Nome’)</a:t>
            </a:r>
          </a:p>
          <a:p>
            <a:pPr marL="0" indent="0">
              <a:buNone/>
            </a:pPr>
            <a:endParaRPr lang="it-IT" b="1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it-IT" b="1" i="1" dirty="0">
                <a:solidFill>
                  <a:srgbClr val="C00000"/>
                </a:solidFill>
              </a:rPr>
              <a:t>M2: </a:t>
            </a:r>
            <a:r>
              <a:rPr lang="it-IT" b="1" dirty="0" err="1"/>
              <a:t>select</a:t>
            </a:r>
            <a:r>
              <a:rPr lang="it-IT" b="1" dirty="0"/>
              <a:t> Nome, Settore from Professore </a:t>
            </a:r>
            <a:r>
              <a:rPr lang="it-IT" b="1" dirty="0" smtClean="0">
                <a:solidFill>
                  <a:srgbClr val="C00000"/>
                </a:solidFill>
              </a:rPr>
              <a:t>⇝</a:t>
            </a:r>
            <a:r>
              <a:rPr lang="it-IT" b="1" dirty="0" smtClean="0"/>
              <a:t> </a:t>
            </a:r>
            <a:r>
              <a:rPr lang="it-IT" b="1" dirty="0">
                <a:solidFill>
                  <a:srgbClr val="00B050"/>
                </a:solidFill>
              </a:rPr>
              <a:t>Professore(x), </a:t>
            </a:r>
            <a:r>
              <a:rPr lang="it-IT" b="1" dirty="0" err="1">
                <a:solidFill>
                  <a:srgbClr val="00B050"/>
                </a:solidFill>
              </a:rPr>
              <a:t>nomeP</a:t>
            </a:r>
            <a:r>
              <a:rPr lang="it-IT" b="1" dirty="0">
                <a:solidFill>
                  <a:srgbClr val="00B050"/>
                </a:solidFill>
              </a:rPr>
              <a:t>(x, ‘Nome’), settore(x, ‘Settore’)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182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977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0"/>
            <a:ext cx="8229600" cy="404664"/>
          </a:xfrm>
        </p:spPr>
        <p:txBody>
          <a:bodyPr/>
          <a:lstStyle/>
          <a:p>
            <a:pPr algn="l"/>
            <a:r>
              <a:rPr lang="it-IT" sz="2400" dirty="0" smtClean="0">
                <a:solidFill>
                  <a:schemeClr val="bg1"/>
                </a:solidFill>
              </a:rPr>
              <a:t>Regole di </a:t>
            </a:r>
            <a:r>
              <a:rPr lang="it-IT" sz="2400" dirty="0" err="1" smtClean="0">
                <a:solidFill>
                  <a:schemeClr val="bg1"/>
                </a:solidFill>
              </a:rPr>
              <a:t>Mapping</a:t>
            </a:r>
            <a:endParaRPr lang="it-IT" sz="36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95536" y="692696"/>
            <a:ext cx="8229600" cy="4929411"/>
          </a:xfrm>
        </p:spPr>
        <p:txBody>
          <a:bodyPr/>
          <a:lstStyle/>
          <a:p>
            <a:pPr marL="0" indent="0">
              <a:buNone/>
            </a:pPr>
            <a:r>
              <a:rPr lang="it-IT" b="1" i="1" dirty="0" smtClean="0">
                <a:solidFill>
                  <a:srgbClr val="C00000"/>
                </a:solidFill>
              </a:rPr>
              <a:t>M3</a:t>
            </a:r>
            <a:r>
              <a:rPr lang="it-IT" b="1" i="1" dirty="0">
                <a:solidFill>
                  <a:srgbClr val="C00000"/>
                </a:solidFill>
              </a:rPr>
              <a:t>: </a:t>
            </a:r>
            <a:r>
              <a:rPr lang="it-IT" b="1" dirty="0" err="1" smtClean="0"/>
              <a:t>select</a:t>
            </a:r>
            <a:r>
              <a:rPr lang="it-IT" b="1" dirty="0" smtClean="0"/>
              <a:t> </a:t>
            </a:r>
            <a:r>
              <a:rPr lang="it-IT" b="1" dirty="0" err="1" smtClean="0"/>
              <a:t>Studende</a:t>
            </a:r>
            <a:r>
              <a:rPr lang="it-IT" b="1" dirty="0" smtClean="0"/>
              <a:t>, Professore from </a:t>
            </a:r>
            <a:r>
              <a:rPr lang="it-IT" b="1" dirty="0" err="1" smtClean="0"/>
              <a:t>supervisionatoDa</a:t>
            </a:r>
            <a:r>
              <a:rPr lang="it-IT" b="1" dirty="0" smtClean="0"/>
              <a:t> </a:t>
            </a:r>
            <a:r>
              <a:rPr lang="it-IT" b="1" dirty="0" smtClean="0">
                <a:solidFill>
                  <a:srgbClr val="C00000"/>
                </a:solidFill>
              </a:rPr>
              <a:t>⇝</a:t>
            </a:r>
            <a:r>
              <a:rPr lang="it-IT" b="1" dirty="0" smtClean="0"/>
              <a:t> </a:t>
            </a:r>
            <a:r>
              <a:rPr lang="it-IT" b="1" dirty="0">
                <a:solidFill>
                  <a:srgbClr val="00B050"/>
                </a:solidFill>
              </a:rPr>
              <a:t>Dottorando(x), Professore(y), </a:t>
            </a:r>
            <a:r>
              <a:rPr lang="it-IT" b="1" dirty="0" err="1">
                <a:solidFill>
                  <a:srgbClr val="00B050"/>
                </a:solidFill>
              </a:rPr>
              <a:t>supervisionatoDa</a:t>
            </a:r>
            <a:r>
              <a:rPr lang="it-IT" b="1" dirty="0">
                <a:solidFill>
                  <a:srgbClr val="00B050"/>
                </a:solidFill>
              </a:rPr>
              <a:t>(</a:t>
            </a:r>
            <a:r>
              <a:rPr lang="it-IT" b="1" dirty="0" err="1">
                <a:solidFill>
                  <a:srgbClr val="00B050"/>
                </a:solidFill>
              </a:rPr>
              <a:t>x,y</a:t>
            </a:r>
            <a:r>
              <a:rPr lang="it-IT" b="1" dirty="0">
                <a:solidFill>
                  <a:srgbClr val="00B050"/>
                </a:solidFill>
              </a:rPr>
              <a:t>), </a:t>
            </a:r>
            <a:r>
              <a:rPr lang="it-IT" b="1" dirty="0" err="1">
                <a:solidFill>
                  <a:srgbClr val="00B050"/>
                </a:solidFill>
              </a:rPr>
              <a:t>nomeD</a:t>
            </a:r>
            <a:r>
              <a:rPr lang="it-IT" b="1" dirty="0">
                <a:solidFill>
                  <a:srgbClr val="00B050"/>
                </a:solidFill>
              </a:rPr>
              <a:t>(x, ‘Studente’), </a:t>
            </a:r>
            <a:r>
              <a:rPr lang="it-IT" b="1" dirty="0" err="1">
                <a:solidFill>
                  <a:srgbClr val="00B050"/>
                </a:solidFill>
              </a:rPr>
              <a:t>nomeP</a:t>
            </a:r>
            <a:r>
              <a:rPr lang="it-IT" b="1" dirty="0">
                <a:solidFill>
                  <a:srgbClr val="00B050"/>
                </a:solidFill>
              </a:rPr>
              <a:t>(y, ’Professore’)</a:t>
            </a:r>
          </a:p>
          <a:p>
            <a:pPr marL="0" indent="0">
              <a:buNone/>
            </a:pPr>
            <a:endParaRPr lang="it-IT" sz="1800" b="1" dirty="0" smtClean="0"/>
          </a:p>
          <a:p>
            <a:pPr marL="0" indent="0">
              <a:buNone/>
            </a:pPr>
            <a:r>
              <a:rPr lang="it-IT" b="1" dirty="0" smtClean="0"/>
              <a:t>M4: </a:t>
            </a:r>
            <a:r>
              <a:rPr lang="it-IT" b="1" dirty="0" err="1" smtClean="0"/>
              <a:t>select</a:t>
            </a:r>
            <a:r>
              <a:rPr lang="it-IT" b="1" dirty="0" smtClean="0"/>
              <a:t> Professore1, Professore2 from </a:t>
            </a:r>
            <a:r>
              <a:rPr lang="it-IT" b="1" dirty="0" err="1" smtClean="0"/>
              <a:t>collaboraCon</a:t>
            </a:r>
            <a:r>
              <a:rPr lang="it-IT" b="1" dirty="0" smtClean="0"/>
              <a:t> </a:t>
            </a:r>
            <a:r>
              <a:rPr lang="it-IT" b="1" dirty="0" smtClean="0">
                <a:solidFill>
                  <a:srgbClr val="C00000"/>
                </a:solidFill>
              </a:rPr>
              <a:t>⇝ </a:t>
            </a:r>
            <a:r>
              <a:rPr lang="it-IT" b="1" dirty="0">
                <a:solidFill>
                  <a:srgbClr val="00B050"/>
                </a:solidFill>
              </a:rPr>
              <a:t>Professore(x), Professore(y), </a:t>
            </a:r>
            <a:r>
              <a:rPr lang="it-IT" b="1" dirty="0" err="1">
                <a:solidFill>
                  <a:srgbClr val="00B050"/>
                </a:solidFill>
              </a:rPr>
              <a:t>collaboraCon</a:t>
            </a:r>
            <a:r>
              <a:rPr lang="it-IT" b="1" dirty="0">
                <a:solidFill>
                  <a:srgbClr val="00B050"/>
                </a:solidFill>
              </a:rPr>
              <a:t>(</a:t>
            </a:r>
            <a:r>
              <a:rPr lang="it-IT" b="1" dirty="0" err="1">
                <a:solidFill>
                  <a:srgbClr val="00B050"/>
                </a:solidFill>
              </a:rPr>
              <a:t>x,y</a:t>
            </a:r>
            <a:r>
              <a:rPr lang="it-IT" b="1" dirty="0">
                <a:solidFill>
                  <a:srgbClr val="00B050"/>
                </a:solidFill>
              </a:rPr>
              <a:t>), </a:t>
            </a:r>
            <a:r>
              <a:rPr lang="it-IT" b="1" dirty="0" err="1">
                <a:solidFill>
                  <a:srgbClr val="00B050"/>
                </a:solidFill>
              </a:rPr>
              <a:t>nomeP</a:t>
            </a:r>
            <a:r>
              <a:rPr lang="it-IT" b="1" dirty="0">
                <a:solidFill>
                  <a:srgbClr val="00B050"/>
                </a:solidFill>
              </a:rPr>
              <a:t>(x, ‘Professore1’), </a:t>
            </a:r>
            <a:r>
              <a:rPr lang="it-IT" b="1" dirty="0" err="1">
                <a:solidFill>
                  <a:srgbClr val="00B050"/>
                </a:solidFill>
              </a:rPr>
              <a:t>nomeP</a:t>
            </a:r>
            <a:r>
              <a:rPr lang="it-IT" b="1" dirty="0">
                <a:solidFill>
                  <a:srgbClr val="00B050"/>
                </a:solidFill>
              </a:rPr>
              <a:t>(y, ‘Professore2’)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183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46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71600" y="-609"/>
            <a:ext cx="7272808" cy="333265"/>
          </a:xfrm>
        </p:spPr>
        <p:txBody>
          <a:bodyPr/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Interrogazione attraverso l’ontologia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pPr/>
              <a:t>184</a:t>
            </a:fld>
            <a:endParaRPr lang="it-IT" dirty="0"/>
          </a:p>
        </p:txBody>
      </p:sp>
      <p:sp>
        <p:nvSpPr>
          <p:cNvPr id="9" name="Elaborazione 8"/>
          <p:cNvSpPr/>
          <p:nvPr/>
        </p:nvSpPr>
        <p:spPr>
          <a:xfrm>
            <a:off x="3297560" y="1242853"/>
            <a:ext cx="3528392" cy="612648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smtClean="0">
                <a:solidFill>
                  <a:schemeClr val="bg1"/>
                </a:solidFill>
                <a:latin typeface="Calibri" pitchFamily="34" charset="0"/>
                <a:cs typeface="Arial" pitchFamily="34" charset="0"/>
              </a:rPr>
              <a:t>Ontologia</a:t>
            </a:r>
            <a:endParaRPr lang="it-IT" sz="2400" dirty="0">
              <a:solidFill>
                <a:schemeClr val="bg1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8" name="CasellaDiTesto 17"/>
          <p:cNvSpPr txBox="1"/>
          <p:nvPr/>
        </p:nvSpPr>
        <p:spPr>
          <a:xfrm>
            <a:off x="611560" y="2893327"/>
            <a:ext cx="2892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/>
              <a:t>Generazione di </a:t>
            </a:r>
            <a:r>
              <a:rPr lang="it-IT" b="1" dirty="0" err="1" smtClean="0"/>
              <a:t>query</a:t>
            </a:r>
            <a:r>
              <a:rPr lang="it-IT" b="1" dirty="0" smtClean="0"/>
              <a:t> SQL attraverso algoritmi di       </a:t>
            </a:r>
            <a:r>
              <a:rPr lang="it-IT" b="1" dirty="0" err="1" smtClean="0"/>
              <a:t>query-rewriting</a:t>
            </a:r>
            <a:r>
              <a:rPr lang="it-IT" b="1" dirty="0" smtClean="0"/>
              <a:t> che </a:t>
            </a:r>
            <a:r>
              <a:rPr lang="it-IT" b="1" dirty="0" smtClean="0">
                <a:solidFill>
                  <a:srgbClr val="00B0F0"/>
                </a:solidFill>
              </a:rPr>
              <a:t>utilizzano conoscenza inferita</a:t>
            </a:r>
          </a:p>
        </p:txBody>
      </p:sp>
      <p:cxnSp>
        <p:nvCxnSpPr>
          <p:cNvPr id="20" name="Connettore 2 19"/>
          <p:cNvCxnSpPr>
            <a:stCxn id="26" idx="2"/>
            <a:endCxn id="22" idx="0"/>
          </p:cNvCxnSpPr>
          <p:nvPr/>
        </p:nvCxnSpPr>
        <p:spPr>
          <a:xfrm flipH="1">
            <a:off x="4026876" y="2893327"/>
            <a:ext cx="1028576" cy="1471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Connettore 2 20"/>
          <p:cNvCxnSpPr>
            <a:stCxn id="26" idx="2"/>
            <a:endCxn id="30" idx="0"/>
          </p:cNvCxnSpPr>
          <p:nvPr/>
        </p:nvCxnSpPr>
        <p:spPr>
          <a:xfrm>
            <a:off x="5055452" y="2893327"/>
            <a:ext cx="1980976" cy="14377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CasellaDiTesto 25"/>
          <p:cNvSpPr txBox="1"/>
          <p:nvPr/>
        </p:nvSpPr>
        <p:spPr>
          <a:xfrm>
            <a:off x="2873491" y="2431662"/>
            <a:ext cx="4363922" cy="461665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chemeClr val="accent1">
                  <a:tint val="44500"/>
                  <a:satMod val="160000"/>
                  <a:lumMod val="0"/>
                  <a:lumOff val="100000"/>
                  <a:alpha val="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  <a:lvl1pPr algn="ctr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Arial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it-IT" b="0" dirty="0" err="1">
                <a:solidFill>
                  <a:schemeClr val="bg1"/>
                </a:solidFill>
                <a:latin typeface="+mn-lt"/>
                <a:cs typeface="+mn-cs"/>
              </a:rPr>
              <a:t>Mapping</a:t>
            </a:r>
            <a:endParaRPr lang="it-IT" b="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7" name="Freccia in giù 26"/>
          <p:cNvSpPr/>
          <p:nvPr/>
        </p:nvSpPr>
        <p:spPr>
          <a:xfrm>
            <a:off x="4904586" y="2013483"/>
            <a:ext cx="314339" cy="24765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ounded Rectangular Callout 3"/>
          <p:cNvSpPr/>
          <p:nvPr/>
        </p:nvSpPr>
        <p:spPr>
          <a:xfrm>
            <a:off x="405483" y="620688"/>
            <a:ext cx="2468008" cy="1482089"/>
          </a:xfrm>
          <a:prstGeom prst="wedgeRoundRectCallout">
            <a:avLst>
              <a:gd name="adj1" fmla="val 66082"/>
              <a:gd name="adj2" fmla="val 12801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it-IT" sz="1400" b="1" dirty="0" smtClean="0">
                <a:solidFill>
                  <a:srgbClr val="00B050"/>
                </a:solidFill>
              </a:rPr>
              <a:t>Nome </a:t>
            </a:r>
            <a:r>
              <a:rPr lang="it-IT" sz="1400" b="1" dirty="0">
                <a:solidFill>
                  <a:srgbClr val="00B050"/>
                </a:solidFill>
              </a:rPr>
              <a:t>dei Dottorandi che sono supervisionati da un Professore Informatico che collabora con un Professore Statistico</a:t>
            </a:r>
          </a:p>
          <a:p>
            <a:pPr algn="ctr"/>
            <a:r>
              <a:rPr lang="it-IT" sz="20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it-IT" sz="2000" dirty="0">
                <a:solidFill>
                  <a:schemeClr val="accent5">
                    <a:lumMod val="50000"/>
                  </a:schemeClr>
                </a:solidFill>
              </a:rPr>
              <a:t>(SPARQL)</a:t>
            </a:r>
          </a:p>
        </p:txBody>
      </p:sp>
      <p:graphicFrame>
        <p:nvGraphicFramePr>
          <p:cNvPr id="6" name="Tabel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913037"/>
              </p:ext>
            </p:extLst>
          </p:nvPr>
        </p:nvGraphicFramePr>
        <p:xfrm>
          <a:off x="2307442" y="4700360"/>
          <a:ext cx="86409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02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Tabel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893716"/>
              </p:ext>
            </p:extLst>
          </p:nvPr>
        </p:nvGraphicFramePr>
        <p:xfrm>
          <a:off x="3560363" y="4734436"/>
          <a:ext cx="86409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02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CasellaDiTesto 6"/>
          <p:cNvSpPr txBox="1"/>
          <p:nvPr/>
        </p:nvSpPr>
        <p:spPr>
          <a:xfrm>
            <a:off x="2181421" y="4331028"/>
            <a:ext cx="117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00B050"/>
                </a:solidFill>
              </a:rPr>
              <a:t>Professore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3391445" y="4365104"/>
            <a:ext cx="127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00B050"/>
                </a:solidFill>
              </a:rPr>
              <a:t>Dottorando</a:t>
            </a:r>
            <a:endParaRPr lang="it-IT" dirty="0">
              <a:solidFill>
                <a:srgbClr val="00B050"/>
              </a:solidFill>
            </a:endParaRPr>
          </a:p>
        </p:txBody>
      </p:sp>
      <p:graphicFrame>
        <p:nvGraphicFramePr>
          <p:cNvPr id="23" name="Tabel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440635"/>
              </p:ext>
            </p:extLst>
          </p:nvPr>
        </p:nvGraphicFramePr>
        <p:xfrm>
          <a:off x="4904586" y="4734436"/>
          <a:ext cx="86409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02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Tabella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073866"/>
              </p:ext>
            </p:extLst>
          </p:nvPr>
        </p:nvGraphicFramePr>
        <p:xfrm>
          <a:off x="6660232" y="4700360"/>
          <a:ext cx="864096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02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021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CasellaDiTesto 24"/>
          <p:cNvSpPr txBox="1"/>
          <p:nvPr/>
        </p:nvSpPr>
        <p:spPr>
          <a:xfrm>
            <a:off x="4571065" y="4365104"/>
            <a:ext cx="181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rgbClr val="00B050"/>
                </a:solidFill>
              </a:rPr>
              <a:t>supervisionatoDa</a:t>
            </a:r>
            <a:endParaRPr lang="it-IT" dirty="0">
              <a:solidFill>
                <a:srgbClr val="00B050"/>
              </a:solidFill>
            </a:endParaRPr>
          </a:p>
        </p:txBody>
      </p:sp>
      <p:sp>
        <p:nvSpPr>
          <p:cNvPr id="30" name="CasellaDiTesto 29"/>
          <p:cNvSpPr txBox="1"/>
          <p:nvPr/>
        </p:nvSpPr>
        <p:spPr>
          <a:xfrm>
            <a:off x="6328670" y="4331028"/>
            <a:ext cx="141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rgbClr val="00B050"/>
                </a:solidFill>
              </a:rPr>
              <a:t>collaboraCon</a:t>
            </a:r>
            <a:endParaRPr lang="it-IT" dirty="0">
              <a:solidFill>
                <a:srgbClr val="00B050"/>
              </a:solidFill>
            </a:endParaRPr>
          </a:p>
        </p:txBody>
      </p:sp>
      <p:cxnSp>
        <p:nvCxnSpPr>
          <p:cNvPr id="12" name="Connettore 2 11"/>
          <p:cNvCxnSpPr>
            <a:stCxn id="26" idx="2"/>
            <a:endCxn id="7" idx="0"/>
          </p:cNvCxnSpPr>
          <p:nvPr/>
        </p:nvCxnSpPr>
        <p:spPr>
          <a:xfrm flipH="1">
            <a:off x="2769243" y="2893327"/>
            <a:ext cx="2286209" cy="14377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ttore 2 13"/>
          <p:cNvCxnSpPr>
            <a:stCxn id="26" idx="2"/>
            <a:endCxn id="25" idx="0"/>
          </p:cNvCxnSpPr>
          <p:nvPr/>
        </p:nvCxnSpPr>
        <p:spPr>
          <a:xfrm>
            <a:off x="5055452" y="2893327"/>
            <a:ext cx="424356" cy="1471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Fumetto 2 16"/>
          <p:cNvSpPr/>
          <p:nvPr/>
        </p:nvSpPr>
        <p:spPr>
          <a:xfrm>
            <a:off x="7744186" y="2396904"/>
            <a:ext cx="1148294" cy="612648"/>
          </a:xfrm>
          <a:prstGeom prst="wedgeRoundRectCallout">
            <a:avLst>
              <a:gd name="adj1" fmla="val -96911"/>
              <a:gd name="adj2" fmla="val -6035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 smtClean="0">
                <a:solidFill>
                  <a:srgbClr val="C00000"/>
                </a:solidFill>
              </a:rPr>
              <a:t>M1; M2; M3; M4</a:t>
            </a:r>
            <a:endParaRPr lang="it-IT" b="1" i="1" dirty="0">
              <a:solidFill>
                <a:srgbClr val="C00000"/>
              </a:solidFill>
            </a:endParaRPr>
          </a:p>
        </p:txBody>
      </p:sp>
      <p:pic>
        <p:nvPicPr>
          <p:cNvPr id="31" name="Immagin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064" y="2455116"/>
            <a:ext cx="600159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6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5184576"/>
          </a:xfrm>
        </p:spPr>
        <p:txBody>
          <a:bodyPr/>
          <a:lstStyle/>
          <a:p>
            <a:pPr marL="0" indent="0" algn="just">
              <a:buNone/>
            </a:pPr>
            <a:r>
              <a:rPr lang="it-IT" dirty="0" smtClean="0"/>
              <a:t>La pizza è uno dei cibi preferiti dagli italiani. Ci sono diversi tipi di pizza: rossa, bianca, marinara, margherita, </a:t>
            </a:r>
            <a:r>
              <a:rPr lang="it-IT" dirty="0" err="1" smtClean="0"/>
              <a:t>napoli</a:t>
            </a:r>
            <a:r>
              <a:rPr lang="it-IT" dirty="0" smtClean="0"/>
              <a:t>, funghi, prosciutto crudo, crostino, capricciosa, viennese, fiori di zucca e alici.. che variano a seconda del condimento. La base della pizza può essere di due tipi: pizza romana (sottile e croccante), pizza napoletana (spessa e soffice). Una pizza ha una ed una sola base.</a:t>
            </a:r>
          </a:p>
          <a:p>
            <a:pPr marL="0" indent="0">
              <a:buNone/>
            </a:pP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185</a:t>
            </a:fld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755576" y="14024"/>
            <a:ext cx="35188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 smtClean="0">
                <a:solidFill>
                  <a:schemeClr val="bg1"/>
                </a:solidFill>
              </a:rPr>
              <a:t>Esercizio 9</a:t>
            </a:r>
            <a:r>
              <a:rPr lang="it-IT" sz="2000" dirty="0" smtClean="0">
                <a:solidFill>
                  <a:schemeClr val="bg1"/>
                </a:solidFill>
              </a:rPr>
              <a:t>: ontologia della Pizza</a:t>
            </a:r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9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186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755576" y="0"/>
            <a:ext cx="4662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 smtClean="0">
                <a:solidFill>
                  <a:schemeClr val="bg1"/>
                </a:solidFill>
              </a:rPr>
              <a:t>Esercizio: </a:t>
            </a:r>
            <a:r>
              <a:rPr lang="it-IT" sz="2400" dirty="0">
                <a:solidFill>
                  <a:schemeClr val="bg1"/>
                </a:solidFill>
              </a:rPr>
              <a:t>Ontologia </a:t>
            </a:r>
            <a:r>
              <a:rPr lang="it-IT" sz="2400" dirty="0" smtClean="0">
                <a:solidFill>
                  <a:schemeClr val="bg1"/>
                </a:solidFill>
              </a:rPr>
              <a:t>Pizza in </a:t>
            </a:r>
            <a:r>
              <a:rPr lang="it-IT" sz="2400" dirty="0" err="1" smtClean="0">
                <a:solidFill>
                  <a:schemeClr val="bg1"/>
                </a:solidFill>
              </a:rPr>
              <a:t>Protégé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6225"/>
            <a:ext cx="9144000" cy="528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-28601"/>
            <a:ext cx="7067128" cy="490066"/>
          </a:xfrm>
        </p:spPr>
        <p:txBody>
          <a:bodyPr/>
          <a:lstStyle/>
          <a:p>
            <a:pPr algn="l"/>
            <a:r>
              <a:rPr lang="it-IT" sz="2800" b="1" dirty="0" smtClean="0">
                <a:solidFill>
                  <a:schemeClr val="bg1"/>
                </a:solidFill>
              </a:rPr>
              <a:t>Esercizio 10</a:t>
            </a:r>
            <a:r>
              <a:rPr lang="it-IT" sz="2800" dirty="0" smtClean="0">
                <a:solidFill>
                  <a:schemeClr val="bg1"/>
                </a:solidFill>
              </a:rPr>
              <a:t>: ontologia dell’Istat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620688"/>
            <a:ext cx="8229600" cy="5400600"/>
          </a:xfrm>
        </p:spPr>
        <p:txBody>
          <a:bodyPr/>
          <a:lstStyle/>
          <a:p>
            <a:pPr marL="0" indent="0">
              <a:buNone/>
            </a:pPr>
            <a:r>
              <a:rPr lang="it-IT" sz="2400" dirty="0" smtClean="0"/>
              <a:t>L’Istat è un Istituto </a:t>
            </a:r>
            <a:r>
              <a:rPr lang="it-IT" sz="2400" dirty="0"/>
              <a:t>di ricerca </a:t>
            </a:r>
            <a:r>
              <a:rPr lang="it-IT" sz="2400" dirty="0" smtClean="0"/>
              <a:t>ed è </a:t>
            </a:r>
            <a:r>
              <a:rPr lang="it-IT" sz="2400" dirty="0"/>
              <a:t>composto </a:t>
            </a:r>
            <a:r>
              <a:rPr lang="it-IT" sz="2400" dirty="0" smtClean="0"/>
              <a:t>dalle seguenti strutture: </a:t>
            </a:r>
            <a:r>
              <a:rPr lang="it-IT" sz="2400" dirty="0"/>
              <a:t>d</a:t>
            </a:r>
            <a:r>
              <a:rPr lang="it-IT" sz="2400" dirty="0" smtClean="0"/>
              <a:t>ipartimenti, direzioni e servizi ognuno dei quali è identificato da una sigla. I servizi appartengono ad una direzione e le direzioni appartengono ad un dipartimento.</a:t>
            </a:r>
          </a:p>
          <a:p>
            <a:pPr marL="0" indent="0">
              <a:buNone/>
            </a:pPr>
            <a:r>
              <a:rPr lang="it-IT" sz="2400" dirty="0" smtClean="0"/>
              <a:t>Il personale dell’Istat ha diversi profili: Dirigente Amministrativo, Dirigente di Ricerca, Dirigente Tecnologo, Ricercatore, Tecnologo, Collaboratore Tecnico e Collaboratore Amministrativo e afferisce ad un’unica struttura. Solo i dirigenti possono essere responsabili di una struttura. </a:t>
            </a:r>
            <a:endParaRPr lang="it-IT" sz="2400" dirty="0"/>
          </a:p>
          <a:p>
            <a:pPr marL="0" indent="0">
              <a:buNone/>
            </a:pPr>
            <a:r>
              <a:rPr lang="it-IT" sz="2400" dirty="0" smtClean="0"/>
              <a:t>Il lavoro è organizzato in progetti, identificati da un codice, e ogni lavoratore può partecipare a più progetti e può coordinare, tranne i collaboratori, uno o più progetti. 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187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038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188</a:t>
            </a:fld>
            <a:endParaRPr lang="it-IT"/>
          </a:p>
        </p:txBody>
      </p:sp>
      <p:pic>
        <p:nvPicPr>
          <p:cNvPr id="3" name="Segnaposto contenuto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5847"/>
            <a:ext cx="9129395" cy="4870532"/>
          </a:xfrm>
        </p:spPr>
      </p:pic>
    </p:spTree>
    <p:extLst>
      <p:ext uri="{BB962C8B-B14F-4D97-AF65-F5344CB8AC3E}">
        <p14:creationId xmlns:p14="http://schemas.microsoft.com/office/powerpoint/2010/main" val="10560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6"/>
          <p:cNvSpPr>
            <a:spLocks noGrp="1"/>
          </p:cNvSpPr>
          <p:nvPr>
            <p:ph idx="1"/>
          </p:nvPr>
        </p:nvSpPr>
        <p:spPr>
          <a:xfrm>
            <a:off x="457200" y="461666"/>
            <a:ext cx="8229600" cy="5664498"/>
          </a:xfrm>
        </p:spPr>
        <p:txBody>
          <a:bodyPr/>
          <a:lstStyle/>
          <a:p>
            <a:pPr marL="0" indent="0">
              <a:buNone/>
            </a:pPr>
            <a:r>
              <a:rPr lang="it-IT" sz="1600" b="1" dirty="0" smtClean="0"/>
              <a:t>[estratto dal documento: </a:t>
            </a:r>
            <a:r>
              <a:rPr lang="it-IT" sz="1600" b="1" i="1" dirty="0" smtClean="0">
                <a:solidFill>
                  <a:srgbClr val="C00000"/>
                </a:solidFill>
              </a:rPr>
              <a:t>Il </a:t>
            </a:r>
            <a:r>
              <a:rPr lang="it-IT" sz="1600" b="1" i="1" dirty="0">
                <a:solidFill>
                  <a:srgbClr val="C00000"/>
                </a:solidFill>
              </a:rPr>
              <a:t>Registro Tematico </a:t>
            </a:r>
            <a:r>
              <a:rPr lang="it-IT" sz="1600" b="1" i="1" dirty="0" smtClean="0">
                <a:solidFill>
                  <a:srgbClr val="C00000"/>
                </a:solidFill>
              </a:rPr>
              <a:t> delle </a:t>
            </a:r>
            <a:r>
              <a:rPr lang="it-IT" sz="1600" b="1" i="1" dirty="0">
                <a:solidFill>
                  <a:srgbClr val="C00000"/>
                </a:solidFill>
              </a:rPr>
              <a:t>Relazioni di </a:t>
            </a:r>
            <a:r>
              <a:rPr lang="it-IT" sz="1600" b="1" i="1" dirty="0" smtClean="0">
                <a:solidFill>
                  <a:srgbClr val="C00000"/>
                </a:solidFill>
              </a:rPr>
              <a:t>Lavoro</a:t>
            </a:r>
            <a:r>
              <a:rPr lang="it-IT" sz="1600" b="1" i="1" dirty="0" smtClean="0"/>
              <a:t>]</a:t>
            </a:r>
            <a:endParaRPr lang="it-IT" sz="1600" b="1" dirty="0" smtClean="0"/>
          </a:p>
          <a:p>
            <a:pPr lvl="0">
              <a:buFont typeface="+mj-lt"/>
              <a:buAutoNum type="arabicPeriod"/>
            </a:pPr>
            <a:r>
              <a:rPr lang="it-IT" sz="1600" b="1" dirty="0" smtClean="0"/>
              <a:t>Il </a:t>
            </a:r>
            <a:r>
              <a:rPr lang="it-IT" sz="1600" b="1" dirty="0"/>
              <a:t>Registro Tematico delle Relazioni di Lavoro nel SIR</a:t>
            </a:r>
          </a:p>
          <a:p>
            <a:pPr marL="0" indent="0">
              <a:buNone/>
            </a:pPr>
            <a:r>
              <a:rPr lang="it-IT" sz="1600" dirty="0" smtClean="0"/>
              <a:t>……, </a:t>
            </a:r>
            <a:r>
              <a:rPr lang="it-IT" sz="1600" dirty="0"/>
              <a:t>le principali componenti del  Sistema Integrato dei Registri (SIR) sono: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it-IT" sz="1600" b="1" dirty="0"/>
              <a:t>I Registri Statistici di Base (RSB)</a:t>
            </a:r>
            <a:r>
              <a:rPr lang="it-IT" sz="1600" dirty="0"/>
              <a:t> sono composti da un insieme di unità statistiche che afferiscono ad uno stesso oggetto e che consentono di identificare alcune popolazioni “di base” di fondamentale importanza per la statistica ufficiale. In particolare: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600" dirty="0"/>
              <a:t>RSB degli individui, delle famiglie e delle convivenze (RBI);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600" dirty="0"/>
              <a:t>RSB delle unità economiche;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600" dirty="0"/>
              <a:t>RSB dei luoghi;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1600" dirty="0"/>
              <a:t>RSB delle attività, che mette in relazione gli oggetti degli altri registri base.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it-IT" sz="1600" b="1" dirty="0"/>
              <a:t>Registri Statistici Estesi (RSE),</a:t>
            </a:r>
            <a:r>
              <a:rPr lang="it-IT" sz="1600" dirty="0"/>
              <a:t> che estendono l’informazione disponibile per una specifica popolazione di un RSB con l’integrazione statistica di altre variabili – anche desunte da indagini statistiche – con il fine di supportare uno o più processi di produzione.</a:t>
            </a:r>
          </a:p>
          <a:p>
            <a:pPr lvl="0">
              <a:buFont typeface="Wingdings" panose="05000000000000000000" pitchFamily="2" charset="2"/>
              <a:buChar char="Ø"/>
            </a:pPr>
            <a:r>
              <a:rPr lang="it-IT" sz="1600" b="1" dirty="0"/>
              <a:t>Registri Statistici Tematici (RST),</a:t>
            </a:r>
            <a:r>
              <a:rPr lang="it-IT" sz="1600" dirty="0"/>
              <a:t> che identificano sistemi di informazioni a supporto di più processi statistici, attraverso il trattamento omogeneo e condiviso di alcune variabili definibili come “core”. I RST non sono, a differenza degli RSE, vincolati a specifiche popolazioni, ma anzi hanno l’obiettivo di supportare statistiche che fanno riferimento a più popolazioni statistiche e a più unità statistiche (ad esempio individui e imprese per il Registro delle Attività Lavorative).</a:t>
            </a:r>
          </a:p>
          <a:p>
            <a:pPr marL="0" indent="0">
              <a:buNone/>
            </a:pPr>
            <a:endParaRPr lang="it-IT" sz="1600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189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755576" y="0"/>
            <a:ext cx="6795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 smtClean="0">
                <a:solidFill>
                  <a:schemeClr val="bg1"/>
                </a:solidFill>
              </a:rPr>
              <a:t>Esercizio: </a:t>
            </a:r>
            <a:r>
              <a:rPr lang="it-IT" sz="2400" dirty="0">
                <a:solidFill>
                  <a:schemeClr val="bg1"/>
                </a:solidFill>
              </a:rPr>
              <a:t>Ontologia </a:t>
            </a:r>
            <a:r>
              <a:rPr lang="it-IT" sz="2400" dirty="0" smtClean="0">
                <a:solidFill>
                  <a:schemeClr val="bg1"/>
                </a:solidFill>
              </a:rPr>
              <a:t>del Sistema Integrato dei Registri</a:t>
            </a:r>
            <a:endParaRPr lang="it-I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55478"/>
            <a:ext cx="8229600" cy="5570686"/>
          </a:xfrm>
        </p:spPr>
        <p:txBody>
          <a:bodyPr/>
          <a:lstStyle/>
          <a:p>
            <a:pPr marL="0" lvl="0" indent="0">
              <a:buNone/>
            </a:pPr>
            <a:r>
              <a:rPr lang="it-IT" sz="2000" dirty="0" smtClean="0"/>
              <a:t>Rappresentazione </a:t>
            </a:r>
            <a:r>
              <a:rPr lang="it-IT" sz="2000" dirty="0"/>
              <a:t>dei dati mediante linguaggi «</a:t>
            </a:r>
            <a:r>
              <a:rPr lang="it-IT" sz="2000" b="1" dirty="0">
                <a:solidFill>
                  <a:srgbClr val="C00000"/>
                </a:solidFill>
              </a:rPr>
              <a:t>computabili</a:t>
            </a:r>
            <a:r>
              <a:rPr lang="it-IT" sz="2000" dirty="0" smtClean="0"/>
              <a:t>» ovvero </a:t>
            </a:r>
            <a:r>
              <a:rPr lang="it-IT" sz="2000" dirty="0"/>
              <a:t>interpretabili dall’uomo e dalle macchine. </a:t>
            </a:r>
          </a:p>
          <a:p>
            <a:pPr marL="0" indent="0">
              <a:buNone/>
            </a:pPr>
            <a:endParaRPr lang="it-IT" sz="2000" dirty="0" smtClean="0"/>
          </a:p>
          <a:p>
            <a:pPr marL="0" indent="0">
              <a:buNone/>
            </a:pPr>
            <a:r>
              <a:rPr lang="it-IT" sz="2000" dirty="0" smtClean="0"/>
              <a:t>Scopo </a:t>
            </a:r>
            <a:r>
              <a:rPr lang="it-IT" sz="2000" dirty="0"/>
              <a:t>di un'ontologia </a:t>
            </a:r>
            <a:r>
              <a:rPr lang="it-IT" sz="2000" dirty="0" smtClean="0"/>
              <a:t>computazionale: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2000" dirty="0" smtClean="0">
                <a:solidFill>
                  <a:srgbClr val="7F142A"/>
                </a:solidFill>
              </a:rPr>
              <a:t>non</a:t>
            </a:r>
            <a:r>
              <a:rPr lang="it-IT" sz="2000" dirty="0" smtClean="0"/>
              <a:t> </a:t>
            </a:r>
            <a:r>
              <a:rPr lang="it-IT" sz="2000" dirty="0"/>
              <a:t>è quello di </a:t>
            </a:r>
            <a:r>
              <a:rPr lang="it-IT" sz="2000" dirty="0">
                <a:solidFill>
                  <a:srgbClr val="7F142A"/>
                </a:solidFill>
              </a:rPr>
              <a:t>specificare</a:t>
            </a:r>
            <a:r>
              <a:rPr lang="it-IT" sz="2000" dirty="0"/>
              <a:t> cosa </a:t>
            </a:r>
            <a:r>
              <a:rPr lang="it-IT" sz="2000" dirty="0">
                <a:solidFill>
                  <a:srgbClr val="7F142A"/>
                </a:solidFill>
              </a:rPr>
              <a:t>'esiste'</a:t>
            </a:r>
            <a:r>
              <a:rPr lang="it-IT" sz="2000" dirty="0"/>
              <a:t> e cosa </a:t>
            </a:r>
            <a:r>
              <a:rPr lang="it-IT" sz="2000" dirty="0">
                <a:solidFill>
                  <a:srgbClr val="7F142A"/>
                </a:solidFill>
              </a:rPr>
              <a:t>'non </a:t>
            </a:r>
            <a:r>
              <a:rPr lang="it-IT" sz="2000" dirty="0" smtClean="0">
                <a:solidFill>
                  <a:srgbClr val="7F142A"/>
                </a:solidFill>
              </a:rPr>
              <a:t>esiste‘</a:t>
            </a:r>
            <a:endParaRPr lang="it-IT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sz="2000" dirty="0" smtClean="0">
                <a:solidFill>
                  <a:srgbClr val="7F142A"/>
                </a:solidFill>
              </a:rPr>
              <a:t>ma</a:t>
            </a:r>
            <a:r>
              <a:rPr lang="it-IT" sz="2000" dirty="0" smtClean="0"/>
              <a:t> </a:t>
            </a:r>
            <a:r>
              <a:rPr lang="it-IT" sz="2000" dirty="0"/>
              <a:t>è quello di </a:t>
            </a:r>
            <a:r>
              <a:rPr lang="it-IT" sz="2000" dirty="0">
                <a:solidFill>
                  <a:srgbClr val="7F142A"/>
                </a:solidFill>
              </a:rPr>
              <a:t>creare</a:t>
            </a:r>
            <a:r>
              <a:rPr lang="it-IT" sz="2000" dirty="0"/>
              <a:t> una </a:t>
            </a:r>
            <a:r>
              <a:rPr lang="it-IT" sz="2000" dirty="0">
                <a:solidFill>
                  <a:srgbClr val="7F142A"/>
                </a:solidFill>
              </a:rPr>
              <a:t>base di </a:t>
            </a:r>
            <a:r>
              <a:rPr lang="it-IT" sz="2000" dirty="0" smtClean="0">
                <a:solidFill>
                  <a:srgbClr val="7F142A"/>
                </a:solidFill>
              </a:rPr>
              <a:t>dati</a:t>
            </a:r>
            <a:r>
              <a:rPr lang="it-IT" sz="2000" dirty="0" smtClean="0"/>
              <a:t> contenente </a:t>
            </a:r>
            <a:r>
              <a:rPr lang="it-IT" sz="2000" dirty="0">
                <a:solidFill>
                  <a:srgbClr val="7F142A"/>
                </a:solidFill>
              </a:rPr>
              <a:t>concetti</a:t>
            </a:r>
            <a:r>
              <a:rPr lang="it-IT" sz="2000" dirty="0"/>
              <a:t> riferiti al dominio di </a:t>
            </a:r>
            <a:r>
              <a:rPr lang="it-IT" sz="2000" dirty="0" smtClean="0"/>
              <a:t>interesse che </a:t>
            </a:r>
            <a:r>
              <a:rPr lang="it-IT" sz="2000" dirty="0"/>
              <a:t>verrà </a:t>
            </a:r>
            <a:r>
              <a:rPr lang="it-IT" sz="2000" dirty="0">
                <a:solidFill>
                  <a:srgbClr val="7F142A"/>
                </a:solidFill>
              </a:rPr>
              <a:t>impiegata</a:t>
            </a:r>
            <a:r>
              <a:rPr lang="it-IT" sz="2000" dirty="0"/>
              <a:t> per eseguire </a:t>
            </a:r>
            <a:r>
              <a:rPr lang="it-IT" sz="2000" dirty="0" smtClean="0"/>
              <a:t>delle </a:t>
            </a:r>
            <a:r>
              <a:rPr lang="it-IT" sz="2000" dirty="0" smtClean="0">
                <a:solidFill>
                  <a:srgbClr val="7F142A"/>
                </a:solidFill>
              </a:rPr>
              <a:t>computazioni</a:t>
            </a:r>
            <a:r>
              <a:rPr lang="it-IT" sz="2000" dirty="0" smtClean="0"/>
              <a:t>. </a:t>
            </a:r>
          </a:p>
          <a:p>
            <a:pPr marL="0" indent="0">
              <a:buNone/>
            </a:pPr>
            <a:endParaRPr lang="it-IT" sz="2000" dirty="0" smtClean="0"/>
          </a:p>
          <a:p>
            <a:pPr marL="0" indent="0">
              <a:buNone/>
            </a:pPr>
            <a:r>
              <a:rPr lang="it-IT" sz="2000" dirty="0" smtClean="0"/>
              <a:t>Diverse rappresentazioni ontologiche (computazionali)  possono rappresentare bene uno stesso dominio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2000" dirty="0" smtClean="0"/>
              <a:t>vincoli </a:t>
            </a:r>
            <a:r>
              <a:rPr lang="it-IT" sz="2000" dirty="0"/>
              <a:t>di tempo impongono </a:t>
            </a:r>
            <a:r>
              <a:rPr lang="it-IT" sz="2000" dirty="0" smtClean="0"/>
              <a:t>la </a:t>
            </a:r>
            <a:r>
              <a:rPr lang="it-IT" sz="2000" dirty="0"/>
              <a:t>scelta </a:t>
            </a:r>
            <a:r>
              <a:rPr lang="it-IT" sz="2000" dirty="0" smtClean="0"/>
              <a:t>di una delle opzioni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2000" dirty="0" smtClean="0"/>
              <a:t>spesso è </a:t>
            </a:r>
            <a:r>
              <a:rPr lang="it-IT" sz="2000" dirty="0"/>
              <a:t>meglio non prendere in considerazione diversi dettagli degli oggetti di </a:t>
            </a:r>
            <a:r>
              <a:rPr lang="it-IT" sz="2000" dirty="0" smtClean="0"/>
              <a:t>interesse per non perdere la caratteristica della </a:t>
            </a:r>
            <a:r>
              <a:rPr lang="it-IT" sz="2000" dirty="0" err="1" smtClean="0"/>
              <a:t>computazionabilità</a:t>
            </a:r>
            <a:endParaRPr lang="it-IT" sz="2000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19</a:t>
            </a:fld>
            <a:endParaRPr lang="it-IT"/>
          </a:p>
        </p:txBody>
      </p:sp>
      <p:sp>
        <p:nvSpPr>
          <p:cNvPr id="2" name="Rettangolo 1"/>
          <p:cNvSpPr/>
          <p:nvPr/>
        </p:nvSpPr>
        <p:spPr>
          <a:xfrm>
            <a:off x="755576" y="14024"/>
            <a:ext cx="44653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Ontologia Computazionale (Processabile)</a:t>
            </a:r>
          </a:p>
        </p:txBody>
      </p:sp>
    </p:spTree>
    <p:extLst>
      <p:ext uri="{BB962C8B-B14F-4D97-AF65-F5344CB8AC3E}">
        <p14:creationId xmlns:p14="http://schemas.microsoft.com/office/powerpoint/2010/main" val="419275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190</a:t>
            </a:fld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755576" y="0"/>
            <a:ext cx="6795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 smtClean="0">
                <a:solidFill>
                  <a:schemeClr val="bg1"/>
                </a:solidFill>
              </a:rPr>
              <a:t>Esercizio: </a:t>
            </a:r>
            <a:r>
              <a:rPr lang="it-IT" sz="2400" dirty="0">
                <a:solidFill>
                  <a:schemeClr val="bg1"/>
                </a:solidFill>
              </a:rPr>
              <a:t>Ontologia </a:t>
            </a:r>
            <a:r>
              <a:rPr lang="it-IT" sz="2400" dirty="0" smtClean="0">
                <a:solidFill>
                  <a:schemeClr val="bg1"/>
                </a:solidFill>
              </a:rPr>
              <a:t>del Sistema Integrato dei Registri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20688"/>
            <a:ext cx="8082281" cy="5433467"/>
          </a:xfrm>
        </p:spPr>
      </p:pic>
    </p:spTree>
    <p:extLst>
      <p:ext uri="{BB962C8B-B14F-4D97-AF65-F5344CB8AC3E}">
        <p14:creationId xmlns:p14="http://schemas.microsoft.com/office/powerpoint/2010/main" val="36877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410198" y="626825"/>
            <a:ext cx="825523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 dirty="0"/>
              <a:t>[1] ] </a:t>
            </a:r>
            <a:r>
              <a:rPr lang="it-IT" dirty="0" err="1"/>
              <a:t>R.Rosati</a:t>
            </a:r>
            <a:r>
              <a:rPr lang="it-IT" dirty="0"/>
              <a:t> – Slide corso «</a:t>
            </a:r>
            <a:r>
              <a:rPr lang="en-US" dirty="0"/>
              <a:t>Knowledge Representation and Semantic Technologies</a:t>
            </a:r>
            <a:r>
              <a:rPr lang="it-IT" dirty="0"/>
              <a:t>»</a:t>
            </a:r>
            <a:r>
              <a:rPr lang="en-US" dirty="0"/>
              <a:t> </a:t>
            </a:r>
            <a:r>
              <a:rPr lang="en-US" dirty="0" err="1"/>
              <a:t>a.a</a:t>
            </a:r>
            <a:r>
              <a:rPr lang="en-US" dirty="0"/>
              <a:t>. 2015-2016 </a:t>
            </a:r>
            <a:r>
              <a:rPr lang="en-US" dirty="0" err="1"/>
              <a:t>Sapienza</a:t>
            </a:r>
            <a:r>
              <a:rPr lang="en-US" dirty="0"/>
              <a:t> </a:t>
            </a:r>
            <a:r>
              <a:rPr lang="en-US" dirty="0" err="1"/>
              <a:t>Università</a:t>
            </a:r>
            <a:r>
              <a:rPr lang="en-US" dirty="0"/>
              <a:t> di Roma</a:t>
            </a:r>
          </a:p>
          <a:p>
            <a:r>
              <a:rPr lang="it-IT" dirty="0"/>
              <a:t>[2] A. Poggi – Slide corso «Informatica Applicata» </a:t>
            </a:r>
            <a:r>
              <a:rPr lang="it-IT" dirty="0" err="1"/>
              <a:t>a.a</a:t>
            </a:r>
            <a:r>
              <a:rPr lang="it-IT" dirty="0"/>
              <a:t>. 2012-2013 Sapienza Università di Roma</a:t>
            </a:r>
          </a:p>
          <a:p>
            <a:r>
              <a:rPr lang="it-IT" dirty="0" smtClean="0"/>
              <a:t>[3] </a:t>
            </a:r>
            <a:r>
              <a:rPr lang="it-IT" dirty="0">
                <a:hlinkClick r:id="rId3"/>
              </a:rPr>
              <a:t>http://semanticworld.altervista.org/blog/2010/03/ontologie/</a:t>
            </a:r>
            <a:endParaRPr lang="it-IT" dirty="0"/>
          </a:p>
          <a:p>
            <a:r>
              <a:rPr lang="it-IT" dirty="0" smtClean="0"/>
              <a:t>[4]  </a:t>
            </a:r>
            <a:r>
              <a:rPr lang="it-IT" dirty="0">
                <a:hlinkClick r:id="rId4"/>
              </a:rPr>
              <a:t>http://semanticworld.altervista.org/blog/2010/04/realizzazione-di-un%E2%80%99ontologia-un-esempio/</a:t>
            </a:r>
            <a:endParaRPr lang="it-IT" dirty="0"/>
          </a:p>
          <a:p>
            <a:r>
              <a:rPr lang="it-IT" dirty="0" smtClean="0"/>
              <a:t>[5] </a:t>
            </a:r>
            <a:r>
              <a:rPr lang="it-IT" dirty="0">
                <a:hlinkClick r:id="rId5"/>
              </a:rPr>
              <a:t>https://it.wikipedia.org/wiki/Ontologia_(informatica)</a:t>
            </a:r>
            <a:endParaRPr lang="it-IT" dirty="0"/>
          </a:p>
          <a:p>
            <a:r>
              <a:rPr lang="it-IT" dirty="0" smtClean="0"/>
              <a:t>[6] </a:t>
            </a:r>
            <a:r>
              <a:rPr lang="it-IT" dirty="0">
                <a:hlinkClick r:id="rId6"/>
              </a:rPr>
              <a:t>https://www.w3.org/RDF/</a:t>
            </a:r>
            <a:endParaRPr lang="it-IT" dirty="0"/>
          </a:p>
          <a:p>
            <a:r>
              <a:rPr lang="it-IT" dirty="0" smtClean="0"/>
              <a:t>[7] </a:t>
            </a:r>
            <a:r>
              <a:rPr lang="it-IT" dirty="0">
                <a:hlinkClick r:id="rId7"/>
              </a:rPr>
              <a:t>https://www.w3.org/TR/rdf-schema/</a:t>
            </a:r>
            <a:endParaRPr lang="it-IT" dirty="0"/>
          </a:p>
          <a:p>
            <a:r>
              <a:rPr lang="it-IT" dirty="0" smtClean="0"/>
              <a:t>[8] </a:t>
            </a:r>
            <a:r>
              <a:rPr lang="it-IT" dirty="0" err="1"/>
              <a:t>Graphol</a:t>
            </a:r>
            <a:r>
              <a:rPr lang="it-IT" dirty="0"/>
              <a:t> &amp; Eddy </a:t>
            </a:r>
            <a:r>
              <a:rPr lang="it-IT" dirty="0">
                <a:hlinkClick r:id="rId8"/>
              </a:rPr>
              <a:t>http://www.dis.uniroma1.it/~graphol/</a:t>
            </a:r>
            <a:r>
              <a:rPr lang="it-IT" dirty="0"/>
              <a:t> </a:t>
            </a:r>
          </a:p>
          <a:p>
            <a:r>
              <a:rPr lang="it-IT" dirty="0"/>
              <a:t>[ </a:t>
            </a:r>
            <a:r>
              <a:rPr lang="it-IT" dirty="0" smtClean="0"/>
              <a:t>9]</a:t>
            </a:r>
            <a:r>
              <a:rPr lang="en-US" dirty="0" smtClean="0"/>
              <a:t> </a:t>
            </a:r>
            <a:r>
              <a:rPr lang="en-US" dirty="0" err="1"/>
              <a:t>D.Lembo</a:t>
            </a:r>
            <a:r>
              <a:rPr lang="en-US" dirty="0"/>
              <a:t>, D. </a:t>
            </a:r>
            <a:r>
              <a:rPr lang="en-US" dirty="0" err="1"/>
              <a:t>Pantaleone</a:t>
            </a:r>
            <a:r>
              <a:rPr lang="en-US" dirty="0"/>
              <a:t>, </a:t>
            </a:r>
            <a:r>
              <a:rPr lang="en-US" dirty="0" err="1"/>
              <a:t>V.Santarelli</a:t>
            </a:r>
            <a:r>
              <a:rPr lang="en-US" dirty="0"/>
              <a:t>, </a:t>
            </a:r>
            <a:r>
              <a:rPr lang="en-US" dirty="0" err="1"/>
              <a:t>D.F.Savo</a:t>
            </a:r>
            <a:r>
              <a:rPr lang="en-US" dirty="0"/>
              <a:t> “Eddy: A Graphical Editor for OWL 2 Ontologies”, Proceedings of the Twenty-Fifth International Joint Conference on Artificial Intelligence (IJCAI-16)</a:t>
            </a:r>
          </a:p>
          <a:p>
            <a:r>
              <a:rPr lang="en-US" dirty="0"/>
              <a:t>[</a:t>
            </a:r>
            <a:r>
              <a:rPr lang="en-US" dirty="0" smtClean="0"/>
              <a:t>10] </a:t>
            </a:r>
            <a:r>
              <a:rPr lang="it-IT" dirty="0" err="1"/>
              <a:t>Protégé</a:t>
            </a:r>
            <a:r>
              <a:rPr lang="it-IT" dirty="0"/>
              <a:t> </a:t>
            </a:r>
            <a:r>
              <a:rPr lang="it-IT" dirty="0">
                <a:hlinkClick r:id="rId9"/>
              </a:rPr>
              <a:t>http://protege.stanford.edu/</a:t>
            </a:r>
            <a:r>
              <a:rPr lang="it-IT" dirty="0"/>
              <a:t> </a:t>
            </a:r>
          </a:p>
          <a:p>
            <a:r>
              <a:rPr lang="it-IT" dirty="0"/>
              <a:t>[</a:t>
            </a:r>
            <a:r>
              <a:rPr lang="it-IT" dirty="0" smtClean="0"/>
              <a:t>11] </a:t>
            </a:r>
            <a:r>
              <a:rPr lang="it-IT" dirty="0"/>
              <a:t>OWL </a:t>
            </a:r>
            <a:r>
              <a:rPr lang="it-IT" dirty="0">
                <a:hlinkClick r:id="rId10"/>
              </a:rPr>
              <a:t>https://www.w3.org/OWL/</a:t>
            </a:r>
            <a:endParaRPr lang="it-IT" dirty="0"/>
          </a:p>
          <a:p>
            <a:r>
              <a:rPr lang="it-IT" dirty="0"/>
              <a:t>[</a:t>
            </a:r>
            <a:r>
              <a:rPr lang="it-IT" dirty="0" smtClean="0"/>
              <a:t>12] </a:t>
            </a:r>
            <a:r>
              <a:rPr lang="it-IT" dirty="0"/>
              <a:t>OWL 1: </a:t>
            </a:r>
            <a:r>
              <a:rPr lang="it-IT" dirty="0">
                <a:hlinkClick r:id="rId11"/>
              </a:rPr>
              <a:t>https://www.w3.org/TR/owl-guide/</a:t>
            </a:r>
            <a:endParaRPr lang="it-IT" dirty="0"/>
          </a:p>
          <a:p>
            <a:r>
              <a:rPr lang="it-IT" dirty="0"/>
              <a:t>[</a:t>
            </a:r>
            <a:r>
              <a:rPr lang="it-IT" dirty="0" smtClean="0"/>
              <a:t>13] </a:t>
            </a:r>
            <a:r>
              <a:rPr lang="it-IT" dirty="0"/>
              <a:t>OWL 2: </a:t>
            </a:r>
            <a:r>
              <a:rPr lang="it-IT" dirty="0">
                <a:hlinkClick r:id="rId12"/>
              </a:rPr>
              <a:t>https://www.w3.org/TR/owl2-profiles/</a:t>
            </a:r>
            <a:r>
              <a:rPr lang="it-IT" dirty="0"/>
              <a:t> </a:t>
            </a:r>
          </a:p>
          <a:p>
            <a:r>
              <a:rPr lang="it-IT" dirty="0"/>
              <a:t>[</a:t>
            </a:r>
            <a:r>
              <a:rPr lang="it-IT" dirty="0" smtClean="0"/>
              <a:t>14] </a:t>
            </a:r>
            <a:r>
              <a:rPr lang="it-IT" dirty="0"/>
              <a:t>Decidibilità e potere espressivo:  </a:t>
            </a:r>
            <a:r>
              <a:rPr lang="it-IT" dirty="0">
                <a:hlinkClick r:id="rId13"/>
              </a:rPr>
              <a:t>https://it.wikipedia.org/wiki/Web_Ontology_Language</a:t>
            </a:r>
            <a:endParaRPr lang="it-IT" dirty="0"/>
          </a:p>
          <a:p>
            <a:endParaRPr lang="it-IT" dirty="0"/>
          </a:p>
          <a:p>
            <a:endParaRPr lang="it-IT" dirty="0">
              <a:hlinkClick r:id="rId10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827584" y="5478"/>
            <a:ext cx="2413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smtClean="0">
                <a:solidFill>
                  <a:schemeClr val="bg1"/>
                </a:solidFill>
              </a:rPr>
              <a:t>Alcuni Riferimenti</a:t>
            </a:r>
            <a:endParaRPr lang="it-I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26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192</a:t>
            </a:fld>
            <a:endParaRPr lang="it-IT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764704"/>
            <a:ext cx="7056784" cy="5298118"/>
          </a:xfr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412776"/>
            <a:ext cx="1161325" cy="176216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2771800" y="828001"/>
            <a:ext cx="424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smtClean="0">
                <a:latin typeface="Brush Script MT" panose="03060802040406070304" pitchFamily="66" charset="0"/>
              </a:rPr>
              <a:t>Grazie per l’attenzione</a:t>
            </a:r>
            <a:endParaRPr lang="it-IT" sz="3200" dirty="0"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52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0"/>
            <a:ext cx="7797552" cy="404664"/>
          </a:xfrm>
        </p:spPr>
        <p:txBody>
          <a:bodyPr/>
          <a:lstStyle/>
          <a:p>
            <a:pPr algn="l"/>
            <a:r>
              <a:rPr lang="it-IT" sz="2800" dirty="0" smtClean="0">
                <a:solidFill>
                  <a:schemeClr val="bg1"/>
                </a:solidFill>
              </a:rPr>
              <a:t>Perché?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476672"/>
            <a:ext cx="8229600" cy="5721499"/>
          </a:xfrm>
        </p:spPr>
        <p:txBody>
          <a:bodyPr/>
          <a:lstStyle/>
          <a:p>
            <a:r>
              <a:rPr lang="it-IT" sz="2800" dirty="0" smtClean="0">
                <a:solidFill>
                  <a:srgbClr val="C00000"/>
                </a:solidFill>
              </a:rPr>
              <a:t>Accesso </a:t>
            </a:r>
            <a:r>
              <a:rPr lang="it-IT" sz="2800" dirty="0">
                <a:solidFill>
                  <a:srgbClr val="C00000"/>
                </a:solidFill>
              </a:rPr>
              <a:t>dati </a:t>
            </a:r>
            <a:r>
              <a:rPr lang="it-IT" sz="2800" dirty="0" smtClean="0">
                <a:solidFill>
                  <a:srgbClr val="C00000"/>
                </a:solidFill>
              </a:rPr>
              <a:t>trasparente</a:t>
            </a:r>
            <a:endParaRPr lang="it-IT" sz="2800" dirty="0"/>
          </a:p>
          <a:p>
            <a:pPr lvl="1"/>
            <a:r>
              <a:rPr lang="it-IT" sz="2400" dirty="0" smtClean="0"/>
              <a:t> </a:t>
            </a:r>
            <a:r>
              <a:rPr lang="it-IT" sz="2400" dirty="0"/>
              <a:t>nasconde all’utente dove e come sono memorizzati i dati</a:t>
            </a:r>
          </a:p>
          <a:p>
            <a:r>
              <a:rPr lang="it-IT" sz="2800" dirty="0" smtClean="0">
                <a:solidFill>
                  <a:srgbClr val="C00000"/>
                </a:solidFill>
              </a:rPr>
              <a:t>Vista </a:t>
            </a:r>
            <a:r>
              <a:rPr lang="it-IT" sz="2800" dirty="0">
                <a:solidFill>
                  <a:srgbClr val="C00000"/>
                </a:solidFill>
              </a:rPr>
              <a:t>concettualizzata dei dati </a:t>
            </a:r>
          </a:p>
          <a:p>
            <a:pPr lvl="1"/>
            <a:r>
              <a:rPr lang="it-IT" sz="2400" dirty="0"/>
              <a:t>approccio</a:t>
            </a:r>
            <a:r>
              <a:rPr lang="it-IT" sz="2000" dirty="0" smtClean="0"/>
              <a:t> </a:t>
            </a:r>
            <a:r>
              <a:rPr lang="it-IT" sz="2400" dirty="0"/>
              <a:t>orientato allo schema concettuale e non ai dati</a:t>
            </a:r>
          </a:p>
          <a:p>
            <a:r>
              <a:rPr lang="it-IT" sz="2800" dirty="0" smtClean="0">
                <a:solidFill>
                  <a:srgbClr val="C00000"/>
                </a:solidFill>
              </a:rPr>
              <a:t>Espressività elevata</a:t>
            </a:r>
            <a:endParaRPr lang="it-IT" sz="2800" dirty="0"/>
          </a:p>
          <a:p>
            <a:pPr lvl="1"/>
            <a:r>
              <a:rPr lang="it-IT" sz="2400" dirty="0" smtClean="0"/>
              <a:t>un </a:t>
            </a:r>
            <a:r>
              <a:rPr lang="it-IT" sz="2400" dirty="0"/>
              <a:t>concetto non è un </a:t>
            </a:r>
            <a:r>
              <a:rPr lang="it-IT" sz="2400" dirty="0" smtClean="0"/>
              <a:t>elenco </a:t>
            </a:r>
            <a:r>
              <a:rPr lang="it-IT" sz="2400" dirty="0"/>
              <a:t>di </a:t>
            </a:r>
            <a:r>
              <a:rPr lang="it-IT" sz="2400" dirty="0" smtClean="0"/>
              <a:t>attributi</a:t>
            </a:r>
          </a:p>
          <a:p>
            <a:pPr lvl="1"/>
            <a:r>
              <a:rPr lang="it-IT" sz="2400" dirty="0" smtClean="0"/>
              <a:t>un concetto è </a:t>
            </a:r>
            <a:r>
              <a:rPr lang="it-IT" sz="2400" dirty="0"/>
              <a:t>la composizione ricorsiva di costrutti logici </a:t>
            </a:r>
            <a:r>
              <a:rPr lang="it-IT" sz="2400" dirty="0" smtClean="0"/>
              <a:t>(intersezione</a:t>
            </a:r>
            <a:r>
              <a:rPr lang="it-IT" sz="2400" dirty="0"/>
              <a:t>, unione, complemento, disgiunzione o enumerazione di più </a:t>
            </a:r>
            <a:r>
              <a:rPr lang="it-IT" sz="2400" dirty="0" smtClean="0"/>
              <a:t>concetti)</a:t>
            </a:r>
          </a:p>
          <a:p>
            <a:pPr lvl="1"/>
            <a:r>
              <a:rPr lang="it-IT" sz="2400" dirty="0" smtClean="0"/>
              <a:t>si possono definire restrizioni sugli attributi</a:t>
            </a:r>
            <a:endParaRPr lang="it-IT" sz="2400" dirty="0"/>
          </a:p>
          <a:p>
            <a:pPr marL="0" indent="0">
              <a:buNone/>
            </a:pPr>
            <a:endParaRPr lang="it-IT" sz="2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145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72568"/>
            <a:ext cx="8229600" cy="5553595"/>
          </a:xfrm>
        </p:spPr>
        <p:txBody>
          <a:bodyPr>
            <a:normAutofit/>
          </a:bodyPr>
          <a:lstStyle/>
          <a:p>
            <a:r>
              <a:rPr lang="it-IT" b="1" i="1" dirty="0" smtClean="0">
                <a:solidFill>
                  <a:srgbClr val="C00000"/>
                </a:solidFill>
              </a:rPr>
              <a:t>Ontologie di Alto Livello</a:t>
            </a:r>
            <a:r>
              <a:rPr lang="it-IT" dirty="0" smtClean="0">
                <a:solidFill>
                  <a:srgbClr val="C00000"/>
                </a:solidFill>
              </a:rPr>
              <a:t> - </a:t>
            </a:r>
            <a:r>
              <a:rPr lang="it-IT" b="1" i="1" dirty="0" smtClean="0">
                <a:solidFill>
                  <a:srgbClr val="C00000"/>
                </a:solidFill>
              </a:rPr>
              <a:t>Meta Ontologie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riguardano gli aspetti più generici e astratti ravvisabili </a:t>
            </a:r>
            <a:r>
              <a:rPr lang="it-IT" dirty="0" smtClean="0"/>
              <a:t>nella «realtà»</a:t>
            </a:r>
            <a:r>
              <a:rPr lang="it-IT" dirty="0"/>
              <a:t> intesa nella sua </a:t>
            </a:r>
            <a:r>
              <a:rPr lang="it-IT" dirty="0" smtClean="0"/>
              <a:t>completezza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smtClean="0"/>
              <a:t>Esempi: </a:t>
            </a:r>
            <a:r>
              <a:rPr lang="it-IT" dirty="0" err="1" smtClean="0"/>
              <a:t>Dublin</a:t>
            </a:r>
            <a:r>
              <a:rPr lang="it-IT" dirty="0" smtClean="0"/>
              <a:t> Core, </a:t>
            </a:r>
            <a:r>
              <a:rPr lang="it-IT" dirty="0" err="1" smtClean="0"/>
              <a:t>Foaf</a:t>
            </a:r>
            <a:r>
              <a:rPr lang="it-IT" dirty="0" smtClean="0"/>
              <a:t>, SKOS, XKOS, </a:t>
            </a:r>
            <a:r>
              <a:rPr lang="it-IT" dirty="0" err="1" smtClean="0"/>
              <a:t>Void</a:t>
            </a:r>
            <a:r>
              <a:rPr lang="it-IT" dirty="0" smtClean="0"/>
              <a:t>, ADMS, DCAT, </a:t>
            </a:r>
            <a:r>
              <a:rPr lang="it-IT" dirty="0" smtClean="0">
                <a:solidFill>
                  <a:srgbClr val="00B050"/>
                </a:solidFill>
              </a:rPr>
              <a:t>GSIM-SUM</a:t>
            </a:r>
            <a:r>
              <a:rPr lang="it-IT" dirty="0" smtClean="0"/>
              <a:t>….</a:t>
            </a:r>
          </a:p>
          <a:p>
            <a:r>
              <a:rPr lang="it-IT" b="1" i="1" dirty="0" smtClean="0">
                <a:solidFill>
                  <a:srgbClr val="C00000"/>
                </a:solidFill>
              </a:rPr>
              <a:t>Ontologie di Dominio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smtClean="0"/>
              <a:t>si </a:t>
            </a:r>
            <a:r>
              <a:rPr lang="it-IT" dirty="0"/>
              <a:t>occupano dell'analisi categoriale e relazionale che si specifica in una peculiare porzione di </a:t>
            </a:r>
            <a:r>
              <a:rPr lang="it-IT" dirty="0" smtClean="0"/>
              <a:t>realtà</a:t>
            </a:r>
          </a:p>
          <a:p>
            <a:pPr marL="457200" lvl="1" indent="0">
              <a:buNone/>
            </a:pPr>
            <a:r>
              <a:rPr lang="it-IT" dirty="0"/>
              <a:t> </a:t>
            </a:r>
            <a:r>
              <a:rPr lang="it-IT" dirty="0" smtClean="0"/>
              <a:t>  (RBI, RTL, RSBL,….)</a:t>
            </a:r>
            <a:endParaRPr lang="it-IT" dirty="0"/>
          </a:p>
          <a:p>
            <a:pPr marL="0" indent="0">
              <a:buNone/>
            </a:pPr>
            <a:r>
              <a:rPr lang="it-IT" dirty="0" smtClean="0"/>
              <a:t>  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20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827584" y="14024"/>
            <a:ext cx="18950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Tipi di Ontologie</a:t>
            </a:r>
          </a:p>
        </p:txBody>
      </p:sp>
    </p:spTree>
    <p:extLst>
      <p:ext uri="{BB962C8B-B14F-4D97-AF65-F5344CB8AC3E}">
        <p14:creationId xmlns:p14="http://schemas.microsoft.com/office/powerpoint/2010/main" val="117260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195" y="1132261"/>
            <a:ext cx="1096397" cy="1096397"/>
          </a:xfrm>
          <a:prstGeom prst="rect">
            <a:avLst/>
          </a:prstGeom>
        </p:spPr>
      </p:pic>
      <p:sp>
        <p:nvSpPr>
          <p:cNvPr id="5" name="Fumetto 4 4"/>
          <p:cNvSpPr/>
          <p:nvPr/>
        </p:nvSpPr>
        <p:spPr>
          <a:xfrm>
            <a:off x="3029044" y="1021980"/>
            <a:ext cx="1279308" cy="1223871"/>
          </a:xfrm>
          <a:prstGeom prst="cloudCallout">
            <a:avLst>
              <a:gd name="adj1" fmla="val 72529"/>
              <a:gd name="adj2" fmla="val -2519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rgbClr val="FF0000"/>
                </a:solidFill>
              </a:rPr>
              <a:t>Cosa devo fare??</a:t>
            </a:r>
            <a:endParaRPr lang="it-IT" dirty="0">
              <a:solidFill>
                <a:srgbClr val="FF0000"/>
              </a:solidFill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98" y="2290603"/>
            <a:ext cx="1616042" cy="1782177"/>
          </a:xfrm>
          <a:prstGeom prst="rect">
            <a:avLst/>
          </a:prstGeom>
        </p:spPr>
      </p:pic>
      <p:sp>
        <p:nvSpPr>
          <p:cNvPr id="8" name="Freccia a destra 7"/>
          <p:cNvSpPr/>
          <p:nvPr/>
        </p:nvSpPr>
        <p:spPr>
          <a:xfrm rot="2290942">
            <a:off x="5613811" y="1767514"/>
            <a:ext cx="1340608" cy="48167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382" y="4242648"/>
            <a:ext cx="935627" cy="1247502"/>
          </a:xfrm>
          <a:prstGeom prst="rect">
            <a:avLst/>
          </a:prstGeom>
        </p:spPr>
      </p:pic>
      <p:sp>
        <p:nvSpPr>
          <p:cNvPr id="11" name="Freccia a destra 10"/>
          <p:cNvSpPr/>
          <p:nvPr/>
        </p:nvSpPr>
        <p:spPr>
          <a:xfrm rot="8530826">
            <a:off x="5290798" y="4391270"/>
            <a:ext cx="1287663" cy="56279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41" y="2537116"/>
            <a:ext cx="1502777" cy="1657268"/>
          </a:xfrm>
          <a:prstGeom prst="rect">
            <a:avLst/>
          </a:prstGeom>
        </p:spPr>
      </p:pic>
      <p:sp>
        <p:nvSpPr>
          <p:cNvPr id="13" name="Freccia a destra 12"/>
          <p:cNvSpPr/>
          <p:nvPr/>
        </p:nvSpPr>
        <p:spPr>
          <a:xfrm rot="12734855">
            <a:off x="1766572" y="4506164"/>
            <a:ext cx="1340608" cy="53958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a destra 14"/>
          <p:cNvSpPr/>
          <p:nvPr/>
        </p:nvSpPr>
        <p:spPr>
          <a:xfrm rot="19741006">
            <a:off x="1499662" y="1661255"/>
            <a:ext cx="1340608" cy="50342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064" y="3030584"/>
            <a:ext cx="531521" cy="527954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84" y="3380059"/>
            <a:ext cx="546551" cy="542883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749" y="3541354"/>
            <a:ext cx="517716" cy="514242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352" y="2621885"/>
            <a:ext cx="560657" cy="556894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291" y="2918862"/>
            <a:ext cx="578174" cy="574294"/>
          </a:xfrm>
          <a:prstGeom prst="rect">
            <a:avLst/>
          </a:prstGeom>
        </p:spPr>
      </p:pic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21</a:t>
            </a:fld>
            <a:endParaRPr lang="it-IT"/>
          </a:p>
        </p:txBody>
      </p:sp>
      <p:sp>
        <p:nvSpPr>
          <p:cNvPr id="2" name="Rettangolo 1"/>
          <p:cNvSpPr/>
          <p:nvPr/>
        </p:nvSpPr>
        <p:spPr>
          <a:xfrm>
            <a:off x="848446" y="0"/>
            <a:ext cx="27492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Disegnare una </a:t>
            </a:r>
            <a:r>
              <a:rPr lang="it-IT" sz="2000" dirty="0" smtClean="0">
                <a:solidFill>
                  <a:schemeClr val="bg1"/>
                </a:solidFill>
              </a:rPr>
              <a:t>Ontologia</a:t>
            </a:r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21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47" y="819663"/>
            <a:ext cx="2466975" cy="1847850"/>
          </a:xfrm>
          <a:prstGeom prst="rect">
            <a:avLst/>
          </a:prstGeom>
        </p:spPr>
      </p:pic>
      <p:sp>
        <p:nvSpPr>
          <p:cNvPr id="10" name="Freccia a destra 9"/>
          <p:cNvSpPr/>
          <p:nvPr/>
        </p:nvSpPr>
        <p:spPr>
          <a:xfrm>
            <a:off x="3729286" y="1921943"/>
            <a:ext cx="1152128" cy="667268"/>
          </a:xfrm>
          <a:prstGeom prst="rightArrow">
            <a:avLst/>
          </a:prstGeom>
          <a:solidFill>
            <a:schemeClr val="accent2"/>
          </a:solidFill>
          <a:ln>
            <a:solidFill>
              <a:srgbClr val="7F14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" name="Gruppo 2"/>
          <p:cNvGrpSpPr/>
          <p:nvPr/>
        </p:nvGrpSpPr>
        <p:grpSpPr>
          <a:xfrm>
            <a:off x="5618805" y="784816"/>
            <a:ext cx="2466975" cy="1847850"/>
            <a:chOff x="1469634" y="4311934"/>
            <a:chExt cx="2466975" cy="1847850"/>
          </a:xfrm>
        </p:grpSpPr>
        <p:pic>
          <p:nvPicPr>
            <p:cNvPr id="12" name="Segnaposto contenuto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634" y="4311934"/>
              <a:ext cx="2466975" cy="1847850"/>
            </a:xfrm>
            <a:prstGeom prst="rect">
              <a:avLst/>
            </a:prstGeom>
          </p:spPr>
        </p:pic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4509120"/>
              <a:ext cx="1152128" cy="864641"/>
            </a:xfrm>
            <a:prstGeom prst="rect">
              <a:avLst/>
            </a:prstGeom>
          </p:spPr>
        </p:pic>
      </p:grpSp>
      <p:sp>
        <p:nvSpPr>
          <p:cNvPr id="5" name="CasellaDiTesto 4"/>
          <p:cNvSpPr txBox="1"/>
          <p:nvPr/>
        </p:nvSpPr>
        <p:spPr>
          <a:xfrm>
            <a:off x="395536" y="3645024"/>
            <a:ext cx="8568952" cy="1938992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7F142A"/>
                </a:solidFill>
              </a:rPr>
              <a:t>Fase1: </a:t>
            </a:r>
            <a:r>
              <a:rPr lang="it-IT" sz="2400" dirty="0" smtClean="0"/>
              <a:t>Definizione del</a:t>
            </a:r>
            <a:r>
              <a:rPr lang="it-IT" sz="2400" b="1" dirty="0" smtClean="0"/>
              <a:t> dominio </a:t>
            </a:r>
            <a:r>
              <a:rPr lang="it-IT" sz="2400" dirty="0" smtClean="0"/>
              <a:t>e degli </a:t>
            </a:r>
            <a:r>
              <a:rPr lang="it-IT" sz="2400" b="1" dirty="0" smtClean="0"/>
              <a:t>scopi </a:t>
            </a:r>
            <a:r>
              <a:rPr lang="it-IT" sz="2400" dirty="0" smtClean="0"/>
              <a:t>dell’ontologia</a:t>
            </a:r>
          </a:p>
          <a:p>
            <a:r>
              <a:rPr lang="it-IT" sz="2400" b="1" dirty="0" smtClean="0">
                <a:solidFill>
                  <a:srgbClr val="7F142A"/>
                </a:solidFill>
              </a:rPr>
              <a:t>Fase2: </a:t>
            </a:r>
            <a:r>
              <a:rPr lang="it-IT" sz="2400" dirty="0" smtClean="0"/>
              <a:t>Cercare e valutare la possibilità di </a:t>
            </a:r>
            <a:r>
              <a:rPr lang="it-IT" sz="2400" b="1" dirty="0" smtClean="0"/>
              <a:t>usare </a:t>
            </a:r>
            <a:r>
              <a:rPr lang="it-IT" sz="2400" dirty="0" smtClean="0"/>
              <a:t>un’ontologia</a:t>
            </a:r>
            <a:r>
              <a:rPr lang="it-IT" sz="2400" b="1" dirty="0" smtClean="0"/>
              <a:t> </a:t>
            </a:r>
          </a:p>
          <a:p>
            <a:r>
              <a:rPr lang="it-IT" sz="2400" b="1" dirty="0"/>
              <a:t> </a:t>
            </a:r>
            <a:r>
              <a:rPr lang="it-IT" sz="2400" b="1" dirty="0" smtClean="0"/>
              <a:t>            esistente</a:t>
            </a:r>
          </a:p>
          <a:p>
            <a:r>
              <a:rPr lang="it-IT" sz="2400" b="1" dirty="0" smtClean="0">
                <a:solidFill>
                  <a:srgbClr val="7F142A"/>
                </a:solidFill>
              </a:rPr>
              <a:t>Fase3: </a:t>
            </a:r>
            <a:r>
              <a:rPr lang="it-IT" sz="2400" dirty="0" smtClean="0"/>
              <a:t>Definizione dei </a:t>
            </a:r>
            <a:r>
              <a:rPr lang="it-IT" sz="2400" b="1" dirty="0" smtClean="0"/>
              <a:t>concetti </a:t>
            </a:r>
            <a:r>
              <a:rPr lang="it-IT" sz="2400" dirty="0" smtClean="0"/>
              <a:t>e degli </a:t>
            </a:r>
            <a:r>
              <a:rPr lang="it-IT" sz="2400" b="1" dirty="0" smtClean="0"/>
              <a:t>individui</a:t>
            </a:r>
          </a:p>
          <a:p>
            <a:r>
              <a:rPr lang="it-IT" sz="2400" b="1" dirty="0" smtClean="0">
                <a:solidFill>
                  <a:srgbClr val="7F142A"/>
                </a:solidFill>
              </a:rPr>
              <a:t>Fase4: </a:t>
            </a:r>
            <a:r>
              <a:rPr lang="it-IT" sz="2400" dirty="0" smtClean="0"/>
              <a:t>Definizione delle </a:t>
            </a:r>
            <a:r>
              <a:rPr lang="it-IT" sz="2400" b="1" dirty="0" smtClean="0"/>
              <a:t>proprietà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393" y="982001"/>
            <a:ext cx="1134259" cy="983789"/>
          </a:xfrm>
          <a:prstGeom prst="rect">
            <a:avLst/>
          </a:prstGeom>
        </p:spPr>
      </p:pic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22</a:t>
            </a:fld>
            <a:endParaRPr lang="it-IT"/>
          </a:p>
        </p:txBody>
      </p:sp>
      <p:sp>
        <p:nvSpPr>
          <p:cNvPr id="2" name="CasellaDiTesto 1"/>
          <p:cNvSpPr txBox="1"/>
          <p:nvPr/>
        </p:nvSpPr>
        <p:spPr>
          <a:xfrm>
            <a:off x="785036" y="0"/>
            <a:ext cx="1877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bg1"/>
                </a:solidFill>
              </a:rPr>
              <a:t>Fasi principali</a:t>
            </a:r>
            <a:endParaRPr lang="it-I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90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38385"/>
            <a:ext cx="8229600" cy="389872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it-IT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sz="2800" dirty="0" smtClean="0"/>
              <a:t>Definire il </a:t>
            </a:r>
            <a:r>
              <a:rPr lang="it-IT" sz="2800" b="1" dirty="0">
                <a:solidFill>
                  <a:srgbClr val="C00000"/>
                </a:solidFill>
              </a:rPr>
              <a:t>dominio</a:t>
            </a:r>
            <a:r>
              <a:rPr lang="it-IT" sz="2800" dirty="0"/>
              <a:t> </a:t>
            </a:r>
            <a:r>
              <a:rPr lang="it-IT" sz="2800" dirty="0" smtClean="0"/>
              <a:t>dell’ontologia</a:t>
            </a:r>
          </a:p>
          <a:p>
            <a:pPr marL="0" indent="0">
              <a:buNone/>
            </a:pPr>
            <a:endParaRPr lang="it-IT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sz="2800" dirty="0" smtClean="0"/>
              <a:t>Definire </a:t>
            </a:r>
            <a:r>
              <a:rPr lang="it-IT" sz="2800" dirty="0"/>
              <a:t>l’</a:t>
            </a:r>
            <a:r>
              <a:rPr lang="it-IT" sz="2800" b="1" dirty="0">
                <a:solidFill>
                  <a:srgbClr val="C00000"/>
                </a:solidFill>
              </a:rPr>
              <a:t>uso</a:t>
            </a:r>
            <a:r>
              <a:rPr lang="it-IT" sz="2800" dirty="0"/>
              <a:t> che si intende fare </a:t>
            </a:r>
            <a:r>
              <a:rPr lang="it-IT" sz="2800" dirty="0" smtClean="0"/>
              <a:t>dell’ontologia</a:t>
            </a:r>
          </a:p>
          <a:p>
            <a:pPr marL="0" indent="0">
              <a:buNone/>
            </a:pPr>
            <a:endParaRPr lang="it-IT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sz="2800" dirty="0" smtClean="0"/>
              <a:t>Capire </a:t>
            </a:r>
            <a:r>
              <a:rPr lang="it-IT" sz="2800" dirty="0"/>
              <a:t>quali </a:t>
            </a:r>
            <a:r>
              <a:rPr lang="it-IT" sz="2800" b="1" dirty="0">
                <a:solidFill>
                  <a:srgbClr val="C00000"/>
                </a:solidFill>
              </a:rPr>
              <a:t>conoscenze</a:t>
            </a:r>
            <a:r>
              <a:rPr lang="it-IT" sz="2800" dirty="0"/>
              <a:t> rappresentate dall’ontologia saranno </a:t>
            </a:r>
            <a:r>
              <a:rPr lang="it-IT" sz="2800" b="1" dirty="0">
                <a:solidFill>
                  <a:srgbClr val="C00000"/>
                </a:solidFill>
              </a:rPr>
              <a:t>usate</a:t>
            </a:r>
            <a:r>
              <a:rPr lang="it-IT" sz="2800" dirty="0"/>
              <a:t> per </a:t>
            </a:r>
            <a:r>
              <a:rPr lang="it-IT" sz="2800" b="1" dirty="0">
                <a:solidFill>
                  <a:srgbClr val="C00000"/>
                </a:solidFill>
              </a:rPr>
              <a:t>dedurre</a:t>
            </a:r>
            <a:r>
              <a:rPr lang="it-IT" sz="2800" dirty="0"/>
              <a:t> nuova </a:t>
            </a:r>
            <a:r>
              <a:rPr lang="it-IT" sz="2800" b="1" dirty="0" smtClean="0">
                <a:solidFill>
                  <a:srgbClr val="C00000"/>
                </a:solidFill>
              </a:rPr>
              <a:t>conoscenza</a:t>
            </a:r>
          </a:p>
          <a:p>
            <a:pPr>
              <a:buFont typeface="Wingdings" panose="05000000000000000000" pitchFamily="2" charset="2"/>
              <a:buChar char="Ø"/>
            </a:pPr>
            <a:endParaRPr lang="it-IT" sz="28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sz="2800" dirty="0" smtClean="0"/>
              <a:t>Capire </a:t>
            </a:r>
            <a:r>
              <a:rPr lang="it-IT" sz="2800" dirty="0"/>
              <a:t>chi sarà l’</a:t>
            </a:r>
            <a:r>
              <a:rPr lang="it-IT" sz="2800" b="1" dirty="0">
                <a:solidFill>
                  <a:srgbClr val="C00000"/>
                </a:solidFill>
              </a:rPr>
              <a:t>utilizzatore finale</a:t>
            </a:r>
            <a:r>
              <a:rPr lang="it-IT" sz="2800" dirty="0"/>
              <a:t> dell’ontologia</a:t>
            </a:r>
          </a:p>
          <a:p>
            <a:pPr marL="0" indent="0">
              <a:buNone/>
            </a:pPr>
            <a:endParaRPr 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23</a:t>
            </a:fld>
            <a:endParaRPr lang="it-IT"/>
          </a:p>
        </p:txBody>
      </p:sp>
      <p:sp>
        <p:nvSpPr>
          <p:cNvPr id="2" name="Rettangolo 1"/>
          <p:cNvSpPr/>
          <p:nvPr/>
        </p:nvSpPr>
        <p:spPr>
          <a:xfrm>
            <a:off x="827584" y="0"/>
            <a:ext cx="720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FASE 1: Definizione del dominio e degli scopi dell’ontologia</a:t>
            </a:r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54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495657"/>
            <a:ext cx="8229600" cy="31493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1400" dirty="0" smtClean="0"/>
          </a:p>
          <a:p>
            <a:pPr marL="0" indent="0">
              <a:buNone/>
            </a:pPr>
            <a:r>
              <a:rPr lang="it-IT" sz="2800" dirty="0" smtClean="0"/>
              <a:t>Fase </a:t>
            </a:r>
            <a:r>
              <a:rPr lang="it-IT" sz="2800" b="1" i="1" dirty="0" smtClean="0">
                <a:solidFill>
                  <a:srgbClr val="C00000"/>
                </a:solidFill>
              </a:rPr>
              <a:t>molto</a:t>
            </a:r>
            <a:r>
              <a:rPr lang="it-IT" sz="2800" dirty="0" smtClean="0"/>
              <a:t> importante: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2800" dirty="0" smtClean="0"/>
              <a:t>qualcun </a:t>
            </a:r>
            <a:r>
              <a:rPr lang="it-IT" sz="2800" dirty="0"/>
              <a:t>altro potrebbe aver </a:t>
            </a:r>
            <a:r>
              <a:rPr lang="it-IT" sz="2800" b="1" dirty="0">
                <a:solidFill>
                  <a:srgbClr val="C00000"/>
                </a:solidFill>
              </a:rPr>
              <a:t>già realizzato </a:t>
            </a:r>
            <a:r>
              <a:rPr lang="it-IT" sz="2800" dirty="0"/>
              <a:t>una ontologia sullo stesso </a:t>
            </a:r>
            <a:r>
              <a:rPr lang="it-IT" sz="2800" dirty="0" smtClean="0"/>
              <a:t>argomento!!!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2800" dirty="0" smtClean="0"/>
              <a:t>la </a:t>
            </a:r>
            <a:r>
              <a:rPr lang="it-IT" sz="2800" dirty="0"/>
              <a:t>nostra </a:t>
            </a:r>
            <a:r>
              <a:rPr lang="it-IT" sz="2800" dirty="0" smtClean="0"/>
              <a:t>ontologia potrebbe semplicemente </a:t>
            </a:r>
            <a:r>
              <a:rPr lang="it-IT" sz="2800" b="1" dirty="0">
                <a:solidFill>
                  <a:srgbClr val="C00000"/>
                </a:solidFill>
              </a:rPr>
              <a:t>estendere</a:t>
            </a:r>
            <a:r>
              <a:rPr lang="it-IT" sz="2800" dirty="0"/>
              <a:t> </a:t>
            </a:r>
            <a:r>
              <a:rPr lang="it-IT" sz="2800" dirty="0" smtClean="0"/>
              <a:t>un’ontologia </a:t>
            </a:r>
            <a:r>
              <a:rPr lang="it-IT" sz="2800" dirty="0"/>
              <a:t>già </a:t>
            </a:r>
            <a:r>
              <a:rPr lang="it-IT" sz="2800" dirty="0" smtClean="0"/>
              <a:t>esistente!!!</a:t>
            </a:r>
            <a:endParaRPr lang="it-IT" sz="2800" dirty="0"/>
          </a:p>
        </p:txBody>
      </p:sp>
      <p:sp>
        <p:nvSpPr>
          <p:cNvPr id="5" name="Rettangolo 4"/>
          <p:cNvSpPr/>
          <p:nvPr/>
        </p:nvSpPr>
        <p:spPr>
          <a:xfrm>
            <a:off x="539552" y="3789040"/>
            <a:ext cx="8136904" cy="12993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ct val="20000"/>
              </a:spcBef>
            </a:pPr>
            <a:r>
              <a:rPr lang="it-IT" sz="2800" dirty="0" smtClean="0">
                <a:solidFill>
                  <a:srgbClr val="00B050"/>
                </a:solidFill>
              </a:rPr>
              <a:t>Valutare </a:t>
            </a:r>
            <a:r>
              <a:rPr lang="it-IT" sz="2800" dirty="0">
                <a:solidFill>
                  <a:srgbClr val="00B050"/>
                </a:solidFill>
              </a:rPr>
              <a:t>sempre la possibilità di utilizzare </a:t>
            </a:r>
            <a:endParaRPr lang="it-IT" sz="2800" dirty="0" smtClean="0">
              <a:solidFill>
                <a:srgbClr val="00B050"/>
              </a:solidFill>
            </a:endParaRPr>
          </a:p>
          <a:p>
            <a:pPr lvl="0" algn="ctr">
              <a:spcBef>
                <a:spcPct val="20000"/>
              </a:spcBef>
            </a:pPr>
            <a:r>
              <a:rPr lang="it-IT" sz="2800" dirty="0" smtClean="0">
                <a:solidFill>
                  <a:srgbClr val="00B050"/>
                </a:solidFill>
              </a:rPr>
              <a:t>e/o estendere </a:t>
            </a:r>
            <a:r>
              <a:rPr lang="it-IT" sz="2800" dirty="0">
                <a:solidFill>
                  <a:srgbClr val="00B050"/>
                </a:solidFill>
              </a:rPr>
              <a:t>una ontologia già esistente.</a:t>
            </a:r>
          </a:p>
          <a:p>
            <a:endParaRPr lang="it-IT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24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755576" y="3712"/>
            <a:ext cx="79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FASE 2: Cercare e valutare la possibilità di usare una ontologia esistente</a:t>
            </a:r>
          </a:p>
        </p:txBody>
      </p:sp>
    </p:spTree>
    <p:extLst>
      <p:ext uri="{BB962C8B-B14F-4D97-AF65-F5344CB8AC3E}">
        <p14:creationId xmlns:p14="http://schemas.microsoft.com/office/powerpoint/2010/main" val="292292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81115"/>
            <a:ext cx="8229600" cy="33414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t-IT" sz="2800" b="1" i="1" dirty="0" smtClean="0">
                <a:solidFill>
                  <a:srgbClr val="C00000"/>
                </a:solidFill>
              </a:rPr>
              <a:t>Elencare</a:t>
            </a:r>
            <a:r>
              <a:rPr lang="it-IT" sz="2800" dirty="0" smtClean="0"/>
              <a:t> </a:t>
            </a:r>
            <a:r>
              <a:rPr lang="it-IT" sz="2800" dirty="0"/>
              <a:t>tutti i </a:t>
            </a:r>
            <a:r>
              <a:rPr lang="it-IT" sz="2800" b="1" i="1" dirty="0">
                <a:solidFill>
                  <a:srgbClr val="C00000"/>
                </a:solidFill>
              </a:rPr>
              <a:t>termini</a:t>
            </a:r>
            <a:r>
              <a:rPr lang="it-IT" sz="2800" dirty="0"/>
              <a:t> relativi al dominio in esame, senza effettuare distinzioni a priori</a:t>
            </a:r>
            <a:r>
              <a:rPr lang="it-IT" sz="2800" dirty="0" smtClean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2800" b="1" dirty="0" smtClean="0">
                <a:solidFill>
                  <a:srgbClr val="C00000"/>
                </a:solidFill>
              </a:rPr>
              <a:t>Individuare</a:t>
            </a:r>
            <a:r>
              <a:rPr lang="it-IT" sz="2800" dirty="0" smtClean="0"/>
              <a:t>:</a:t>
            </a:r>
            <a:endParaRPr lang="it-IT" sz="2800" dirty="0"/>
          </a:p>
          <a:p>
            <a:pPr marL="857250" lvl="1" indent="-457200"/>
            <a:r>
              <a:rPr lang="it-IT" sz="2400" dirty="0" smtClean="0"/>
              <a:t>i </a:t>
            </a:r>
            <a:r>
              <a:rPr lang="it-IT" sz="2400" dirty="0"/>
              <a:t>termini che </a:t>
            </a:r>
            <a:r>
              <a:rPr lang="it-IT" sz="2400" dirty="0" smtClean="0"/>
              <a:t>rappresentano </a:t>
            </a:r>
            <a:r>
              <a:rPr lang="it-IT" sz="2400" dirty="0"/>
              <a:t>i </a:t>
            </a:r>
            <a:r>
              <a:rPr lang="it-IT" sz="2400" b="1" i="1" dirty="0">
                <a:solidFill>
                  <a:srgbClr val="C00000"/>
                </a:solidFill>
              </a:rPr>
              <a:t>concetti</a:t>
            </a:r>
            <a:r>
              <a:rPr lang="it-IT" sz="2400" dirty="0"/>
              <a:t> </a:t>
            </a:r>
            <a:r>
              <a:rPr lang="it-IT" sz="2400" dirty="0" smtClean="0"/>
              <a:t> (o </a:t>
            </a:r>
            <a:r>
              <a:rPr lang="it-IT" sz="2400" b="1" i="1" dirty="0" smtClean="0">
                <a:solidFill>
                  <a:srgbClr val="C00000"/>
                </a:solidFill>
              </a:rPr>
              <a:t>classi</a:t>
            </a:r>
            <a:r>
              <a:rPr lang="it-IT" sz="2400" dirty="0" smtClean="0"/>
              <a:t>)</a:t>
            </a:r>
          </a:p>
          <a:p>
            <a:pPr marL="857250" lvl="1" indent="-457200"/>
            <a:r>
              <a:rPr lang="it-IT" sz="2400" dirty="0" smtClean="0"/>
              <a:t>i termini che rappresentano le istanze delle classi (</a:t>
            </a:r>
            <a:r>
              <a:rPr lang="it-IT" sz="2400" b="1" i="1" dirty="0" smtClean="0">
                <a:solidFill>
                  <a:srgbClr val="C00000"/>
                </a:solidFill>
              </a:rPr>
              <a:t>individui</a:t>
            </a:r>
            <a:r>
              <a:rPr lang="it-IT" sz="2400" dirty="0" smtClean="0"/>
              <a:t>)</a:t>
            </a:r>
            <a:endParaRPr lang="it-IT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 smtClean="0"/>
              <a:t>Definire le relazioni </a:t>
            </a:r>
            <a:r>
              <a:rPr lang="it-IT" sz="2400" dirty="0"/>
              <a:t>gerarchiche </a:t>
            </a:r>
            <a:r>
              <a:rPr lang="it-IT" sz="2400" dirty="0" smtClean="0"/>
              <a:t>presenti </a:t>
            </a:r>
            <a:r>
              <a:rPr lang="it-IT" sz="2400" dirty="0"/>
              <a:t>tra </a:t>
            </a:r>
            <a:r>
              <a:rPr lang="it-IT" sz="2400" dirty="0" smtClean="0"/>
              <a:t>i concetti</a:t>
            </a:r>
          </a:p>
        </p:txBody>
      </p:sp>
      <p:sp>
        <p:nvSpPr>
          <p:cNvPr id="4" name="Rettangolo 3"/>
          <p:cNvSpPr/>
          <p:nvPr/>
        </p:nvSpPr>
        <p:spPr>
          <a:xfrm>
            <a:off x="676964" y="3933056"/>
            <a:ext cx="8003136" cy="22217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000" dirty="0">
                <a:solidFill>
                  <a:schemeClr val="tx1"/>
                </a:solidFill>
              </a:rPr>
              <a:t>Tre possibili approcci per individuare le gerarchie: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it-IT" sz="2000" b="1" dirty="0">
                <a:solidFill>
                  <a:srgbClr val="00B050"/>
                </a:solidFill>
              </a:rPr>
              <a:t>Top-down</a:t>
            </a:r>
            <a:r>
              <a:rPr lang="it-IT" sz="2000" dirty="0">
                <a:solidFill>
                  <a:srgbClr val="00B050"/>
                </a:solidFill>
              </a:rPr>
              <a:t>:</a:t>
            </a:r>
            <a:r>
              <a:rPr lang="it-IT" sz="2000" dirty="0">
                <a:solidFill>
                  <a:srgbClr val="7F142A"/>
                </a:solidFill>
              </a:rPr>
              <a:t> </a:t>
            </a:r>
            <a:r>
              <a:rPr lang="it-IT" sz="2000" dirty="0">
                <a:solidFill>
                  <a:schemeClr val="tx1"/>
                </a:solidFill>
              </a:rPr>
              <a:t>si parte dai concetti più generali per </a:t>
            </a:r>
            <a:r>
              <a:rPr lang="it-IT" sz="2000" dirty="0" smtClean="0">
                <a:solidFill>
                  <a:schemeClr val="tx1"/>
                </a:solidFill>
              </a:rPr>
              <a:t>giungere </a:t>
            </a:r>
            <a:r>
              <a:rPr lang="it-IT" sz="2000" dirty="0">
                <a:solidFill>
                  <a:schemeClr val="tx1"/>
                </a:solidFill>
              </a:rPr>
              <a:t>a quelli più specifici, fino al livello di dettaglio desiderato;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it-IT" sz="2000" b="1" dirty="0">
                <a:solidFill>
                  <a:srgbClr val="00B050"/>
                </a:solidFill>
              </a:rPr>
              <a:t>Bottom-up</a:t>
            </a:r>
            <a:r>
              <a:rPr lang="it-IT" sz="2000" dirty="0">
                <a:solidFill>
                  <a:srgbClr val="00B050"/>
                </a:solidFill>
              </a:rPr>
              <a:t>:</a:t>
            </a:r>
            <a:r>
              <a:rPr lang="it-IT" sz="2000" dirty="0">
                <a:solidFill>
                  <a:srgbClr val="7F142A"/>
                </a:solidFill>
              </a:rPr>
              <a:t> </a:t>
            </a:r>
            <a:r>
              <a:rPr lang="it-IT" sz="2000" dirty="0">
                <a:solidFill>
                  <a:schemeClr val="tx1"/>
                </a:solidFill>
              </a:rPr>
              <a:t>si parte dai concetti più specifici e si risale la gerarchia fino ai concetti più generali;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it-IT" sz="2000" b="1" dirty="0">
                <a:solidFill>
                  <a:srgbClr val="00B050"/>
                </a:solidFill>
              </a:rPr>
              <a:t>Ibrido</a:t>
            </a:r>
            <a:r>
              <a:rPr lang="it-IT" sz="2000" dirty="0">
                <a:solidFill>
                  <a:srgbClr val="00B050"/>
                </a:solidFill>
              </a:rPr>
              <a:t>: </a:t>
            </a:r>
            <a:r>
              <a:rPr lang="it-IT" sz="2000" dirty="0">
                <a:solidFill>
                  <a:schemeClr val="tx1"/>
                </a:solidFill>
              </a:rPr>
              <a:t>si parte dai concetti di più immediata individuazione, per specificarli o astrarli dove necessario.</a:t>
            </a: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25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827584" y="14024"/>
            <a:ext cx="6120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FASE </a:t>
            </a:r>
            <a:r>
              <a:rPr lang="it-IT" sz="2400" dirty="0" smtClean="0">
                <a:solidFill>
                  <a:schemeClr val="bg1"/>
                </a:solidFill>
              </a:rPr>
              <a:t>3: </a:t>
            </a:r>
            <a:r>
              <a:rPr lang="it-IT" sz="2400" dirty="0">
                <a:solidFill>
                  <a:schemeClr val="bg1"/>
                </a:solidFill>
              </a:rPr>
              <a:t>Definizione dei </a:t>
            </a:r>
            <a:r>
              <a:rPr lang="it-IT" sz="2400" dirty="0" smtClean="0">
                <a:solidFill>
                  <a:schemeClr val="bg1"/>
                </a:solidFill>
              </a:rPr>
              <a:t>concetti e degli individui</a:t>
            </a:r>
            <a:endParaRPr lang="it-I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20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6932"/>
            <a:ext cx="8229600" cy="4682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 smtClean="0">
                <a:solidFill>
                  <a:srgbClr val="C00000"/>
                </a:solidFill>
              </a:rPr>
              <a:t>Individuazione</a:t>
            </a:r>
            <a:r>
              <a:rPr lang="it-IT" dirty="0" smtClean="0">
                <a:solidFill>
                  <a:srgbClr val="C00000"/>
                </a:solidFill>
              </a:rPr>
              <a:t> </a:t>
            </a:r>
            <a:r>
              <a:rPr lang="it-IT" dirty="0" smtClean="0"/>
              <a:t>dei </a:t>
            </a:r>
            <a:r>
              <a:rPr lang="it-IT" b="1" dirty="0" smtClean="0">
                <a:solidFill>
                  <a:srgbClr val="C00000"/>
                </a:solidFill>
              </a:rPr>
              <a:t>termini</a:t>
            </a:r>
            <a:r>
              <a:rPr lang="it-IT" dirty="0" smtClean="0">
                <a:solidFill>
                  <a:srgbClr val="C00000"/>
                </a:solidFill>
              </a:rPr>
              <a:t> </a:t>
            </a:r>
            <a:r>
              <a:rPr lang="it-IT" dirty="0" smtClean="0"/>
              <a:t>che rappresentano </a:t>
            </a:r>
            <a:r>
              <a:rPr lang="it-IT" dirty="0"/>
              <a:t>delle </a:t>
            </a:r>
            <a:r>
              <a:rPr lang="it-IT" b="1" dirty="0" smtClean="0">
                <a:solidFill>
                  <a:srgbClr val="C00000"/>
                </a:solidFill>
              </a:rPr>
              <a:t>proprietà </a:t>
            </a:r>
            <a:r>
              <a:rPr lang="it-IT" dirty="0" smtClean="0"/>
              <a:t>(relazioni)</a:t>
            </a:r>
          </a:p>
          <a:p>
            <a:pPr marL="0" indent="0">
              <a:buNone/>
            </a:pPr>
            <a:r>
              <a:rPr lang="it-IT" dirty="0" smtClean="0"/>
              <a:t>Due </a:t>
            </a:r>
            <a:r>
              <a:rPr lang="it-IT" dirty="0"/>
              <a:t>categorie di proprietà: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b="1" i="1" dirty="0">
                <a:solidFill>
                  <a:srgbClr val="C00000"/>
                </a:solidFill>
              </a:rPr>
              <a:t>Intrinseche</a:t>
            </a:r>
            <a:r>
              <a:rPr lang="it-IT" dirty="0"/>
              <a:t>: relative al </a:t>
            </a:r>
            <a:r>
              <a:rPr lang="it-IT" dirty="0" smtClean="0"/>
              <a:t>contenuto </a:t>
            </a:r>
            <a:r>
              <a:rPr lang="it-IT" dirty="0"/>
              <a:t>del </a:t>
            </a:r>
            <a:r>
              <a:rPr lang="it-IT" dirty="0" smtClean="0"/>
              <a:t>concetto </a:t>
            </a:r>
          </a:p>
          <a:p>
            <a:pPr marL="457200" lvl="1" indent="0">
              <a:buNone/>
            </a:pPr>
            <a:r>
              <a:rPr lang="it-IT" dirty="0" smtClean="0"/>
              <a:t>(background </a:t>
            </a:r>
            <a:r>
              <a:rPr lang="it-IT" dirty="0" err="1" smtClean="0"/>
              <a:t>knowledge</a:t>
            </a:r>
            <a:r>
              <a:rPr lang="it-IT" dirty="0" smtClean="0"/>
              <a:t>)</a:t>
            </a:r>
            <a:endParaRPr lang="it-IT" dirty="0"/>
          </a:p>
          <a:p>
            <a:pPr marL="457200" lvl="1" indent="0">
              <a:buNone/>
            </a:pPr>
            <a:endParaRPr lang="it-IT" b="1" i="1" dirty="0" smtClean="0">
              <a:solidFill>
                <a:srgbClr val="C00000"/>
              </a:solidFill>
            </a:endParaRPr>
          </a:p>
          <a:p>
            <a:pPr marL="457200" lvl="1" indent="0">
              <a:buNone/>
            </a:pPr>
            <a:endParaRPr lang="it-IT" b="1" i="1" dirty="0" smtClean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it-IT" b="1" i="1" dirty="0" smtClean="0">
                <a:solidFill>
                  <a:srgbClr val="C00000"/>
                </a:solidFill>
              </a:rPr>
              <a:t>Estrinseche o Ruoli</a:t>
            </a:r>
            <a:r>
              <a:rPr lang="it-IT" b="1" dirty="0" smtClean="0">
                <a:solidFill>
                  <a:srgbClr val="C00000"/>
                </a:solidFill>
              </a:rPr>
              <a:t>: </a:t>
            </a:r>
            <a:r>
              <a:rPr lang="it-IT" dirty="0"/>
              <a:t>evidenziano le relazioni tra due </a:t>
            </a:r>
            <a:r>
              <a:rPr lang="it-IT" dirty="0" smtClean="0"/>
              <a:t>concetti</a:t>
            </a:r>
            <a:endParaRPr lang="it-IT" dirty="0"/>
          </a:p>
          <a:p>
            <a:pPr marL="0" indent="0">
              <a:buNone/>
            </a:pPr>
            <a:endParaRPr lang="it-IT" sz="2100" dirty="0" smtClean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26</a:t>
            </a:fld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827584" y="5478"/>
            <a:ext cx="44711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FASE 4: Definizione delle Proprietà</a:t>
            </a:r>
          </a:p>
        </p:txBody>
      </p:sp>
      <p:grpSp>
        <p:nvGrpSpPr>
          <p:cNvPr id="6" name="Gruppo 5"/>
          <p:cNvGrpSpPr/>
          <p:nvPr/>
        </p:nvGrpSpPr>
        <p:grpSpPr>
          <a:xfrm>
            <a:off x="5346529" y="2797923"/>
            <a:ext cx="2202030" cy="1339087"/>
            <a:chOff x="5148064" y="2362091"/>
            <a:chExt cx="2225762" cy="1923858"/>
          </a:xfrm>
        </p:grpSpPr>
        <p:sp>
          <p:nvSpPr>
            <p:cNvPr id="7" name="Rettangolo 6"/>
            <p:cNvSpPr/>
            <p:nvPr/>
          </p:nvSpPr>
          <p:spPr>
            <a:xfrm>
              <a:off x="5148064" y="2492896"/>
              <a:ext cx="1008112" cy="17281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2"/>
                  </a:solidFill>
                </a:rPr>
                <a:t>Libro</a:t>
              </a:r>
              <a:endParaRPr lang="it-IT" dirty="0">
                <a:solidFill>
                  <a:schemeClr val="tx2"/>
                </a:solidFill>
              </a:endParaRPr>
            </a:p>
          </p:txBody>
        </p:sp>
        <p:sp>
          <p:nvSpPr>
            <p:cNvPr id="8" name="CasellaDiTesto 7"/>
            <p:cNvSpPr txBox="1"/>
            <p:nvPr/>
          </p:nvSpPr>
          <p:spPr>
            <a:xfrm>
              <a:off x="6766956" y="2476391"/>
              <a:ext cx="5068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string</a:t>
              </a:r>
              <a:endParaRPr lang="it-IT" sz="1100" dirty="0"/>
            </a:p>
          </p:txBody>
        </p:sp>
        <p:cxnSp>
          <p:nvCxnSpPr>
            <p:cNvPr id="9" name="Connettore 2 8"/>
            <p:cNvCxnSpPr>
              <a:endCxn id="8" idx="1"/>
            </p:cNvCxnSpPr>
            <p:nvPr/>
          </p:nvCxnSpPr>
          <p:spPr>
            <a:xfrm flipV="1">
              <a:off x="6156176" y="2607196"/>
              <a:ext cx="610780" cy="16505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sellaDiTesto 9"/>
            <p:cNvSpPr txBox="1"/>
            <p:nvPr/>
          </p:nvSpPr>
          <p:spPr>
            <a:xfrm>
              <a:off x="6156176" y="2362091"/>
              <a:ext cx="4892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50" dirty="0" smtClean="0"/>
                <a:t>titolo</a:t>
              </a:r>
              <a:endParaRPr lang="it-IT" dirty="0"/>
            </a:p>
          </p:txBody>
        </p:sp>
        <p:sp>
          <p:nvSpPr>
            <p:cNvPr id="11" name="CasellaDiTesto 10"/>
            <p:cNvSpPr txBox="1"/>
            <p:nvPr/>
          </p:nvSpPr>
          <p:spPr>
            <a:xfrm>
              <a:off x="6766956" y="2892428"/>
              <a:ext cx="5068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string</a:t>
              </a:r>
              <a:endParaRPr lang="it-IT" sz="1100" dirty="0"/>
            </a:p>
          </p:txBody>
        </p:sp>
        <p:cxnSp>
          <p:nvCxnSpPr>
            <p:cNvPr id="12" name="Connettore 2 11"/>
            <p:cNvCxnSpPr>
              <a:endCxn id="11" idx="1"/>
            </p:cNvCxnSpPr>
            <p:nvPr/>
          </p:nvCxnSpPr>
          <p:spPr>
            <a:xfrm flipV="1">
              <a:off x="6156176" y="3023233"/>
              <a:ext cx="610780" cy="16505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/>
            <p:cNvSpPr txBox="1"/>
            <p:nvPr/>
          </p:nvSpPr>
          <p:spPr>
            <a:xfrm>
              <a:off x="6156176" y="2778128"/>
              <a:ext cx="76014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50" dirty="0" smtClean="0"/>
                <a:t>sottotitolo</a:t>
              </a:r>
              <a:endParaRPr lang="it-IT" dirty="0"/>
            </a:p>
          </p:txBody>
        </p:sp>
        <p:sp>
          <p:nvSpPr>
            <p:cNvPr id="14" name="CasellaDiTesto 13"/>
            <p:cNvSpPr txBox="1"/>
            <p:nvPr/>
          </p:nvSpPr>
          <p:spPr>
            <a:xfrm>
              <a:off x="6766956" y="3274408"/>
              <a:ext cx="4555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smtClean="0"/>
                <a:t>Date</a:t>
              </a:r>
              <a:endParaRPr lang="it-IT" sz="1100" dirty="0"/>
            </a:p>
          </p:txBody>
        </p:sp>
        <p:cxnSp>
          <p:nvCxnSpPr>
            <p:cNvPr id="15" name="Connettore 2 14"/>
            <p:cNvCxnSpPr>
              <a:endCxn id="14" idx="1"/>
            </p:cNvCxnSpPr>
            <p:nvPr/>
          </p:nvCxnSpPr>
          <p:spPr>
            <a:xfrm flipV="1">
              <a:off x="6156176" y="3405213"/>
              <a:ext cx="610780" cy="16506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/>
            <p:cNvSpPr txBox="1"/>
            <p:nvPr/>
          </p:nvSpPr>
          <p:spPr>
            <a:xfrm>
              <a:off x="6156176" y="3160108"/>
              <a:ext cx="4603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50" dirty="0" smtClean="0"/>
                <a:t>anno</a:t>
              </a:r>
              <a:endParaRPr lang="it-IT" dirty="0"/>
            </a:p>
          </p:txBody>
        </p:sp>
        <p:sp>
          <p:nvSpPr>
            <p:cNvPr id="17" name="CasellaDiTesto 16"/>
            <p:cNvSpPr txBox="1"/>
            <p:nvPr/>
          </p:nvSpPr>
          <p:spPr>
            <a:xfrm>
              <a:off x="6766956" y="3650318"/>
              <a:ext cx="5068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string</a:t>
              </a:r>
              <a:endParaRPr lang="it-IT" sz="1100" dirty="0"/>
            </a:p>
          </p:txBody>
        </p:sp>
        <p:cxnSp>
          <p:nvCxnSpPr>
            <p:cNvPr id="18" name="Connettore 2 17"/>
            <p:cNvCxnSpPr>
              <a:endCxn id="17" idx="1"/>
            </p:cNvCxnSpPr>
            <p:nvPr/>
          </p:nvCxnSpPr>
          <p:spPr>
            <a:xfrm flipV="1">
              <a:off x="6156176" y="3781123"/>
              <a:ext cx="610780" cy="16505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asellaDiTesto 18"/>
            <p:cNvSpPr txBox="1"/>
            <p:nvPr/>
          </p:nvSpPr>
          <p:spPr>
            <a:xfrm>
              <a:off x="6156176" y="3536018"/>
              <a:ext cx="5148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50" dirty="0" smtClean="0"/>
                <a:t>lingua</a:t>
              </a:r>
              <a:endParaRPr lang="it-IT" dirty="0"/>
            </a:p>
          </p:txBody>
        </p:sp>
        <p:sp>
          <p:nvSpPr>
            <p:cNvPr id="20" name="CasellaDiTesto 19"/>
            <p:cNvSpPr txBox="1"/>
            <p:nvPr/>
          </p:nvSpPr>
          <p:spPr>
            <a:xfrm>
              <a:off x="6735510" y="4024339"/>
              <a:ext cx="6383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number</a:t>
              </a:r>
              <a:endParaRPr lang="it-IT" sz="1100" dirty="0"/>
            </a:p>
          </p:txBody>
        </p:sp>
        <p:cxnSp>
          <p:nvCxnSpPr>
            <p:cNvPr id="21" name="Connettore 2 20"/>
            <p:cNvCxnSpPr>
              <a:endCxn id="20" idx="1"/>
            </p:cNvCxnSpPr>
            <p:nvPr/>
          </p:nvCxnSpPr>
          <p:spPr>
            <a:xfrm flipV="1">
              <a:off x="6124730" y="4155144"/>
              <a:ext cx="610780" cy="16506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sellaDiTesto 21"/>
            <p:cNvSpPr txBox="1"/>
            <p:nvPr/>
          </p:nvSpPr>
          <p:spPr>
            <a:xfrm>
              <a:off x="6124730" y="3910039"/>
              <a:ext cx="54534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50" dirty="0" smtClean="0"/>
                <a:t>prezzo</a:t>
              </a:r>
              <a:endParaRPr lang="it-IT" dirty="0"/>
            </a:p>
          </p:txBody>
        </p:sp>
      </p:grpSp>
      <p:grpSp>
        <p:nvGrpSpPr>
          <p:cNvPr id="28" name="Gruppo 27"/>
          <p:cNvGrpSpPr/>
          <p:nvPr/>
        </p:nvGrpSpPr>
        <p:grpSpPr>
          <a:xfrm>
            <a:off x="1973478" y="5301208"/>
            <a:ext cx="4975216" cy="706359"/>
            <a:chOff x="1043608" y="5398929"/>
            <a:chExt cx="4975216" cy="706359"/>
          </a:xfrm>
        </p:grpSpPr>
        <p:sp>
          <p:nvSpPr>
            <p:cNvPr id="23" name="Rettangolo 22"/>
            <p:cNvSpPr/>
            <p:nvPr/>
          </p:nvSpPr>
          <p:spPr>
            <a:xfrm>
              <a:off x="1043608" y="5445223"/>
              <a:ext cx="1440160" cy="660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2">
                      <a:lumMod val="75000"/>
                    </a:schemeClr>
                  </a:solidFill>
                </a:rPr>
                <a:t>Scrittore</a:t>
              </a:r>
              <a:endParaRPr lang="it-IT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5" name="Rettangolo 24"/>
            <p:cNvSpPr/>
            <p:nvPr/>
          </p:nvSpPr>
          <p:spPr>
            <a:xfrm>
              <a:off x="4578664" y="5438229"/>
              <a:ext cx="1440160" cy="66006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2">
                      <a:lumMod val="75000"/>
                    </a:schemeClr>
                  </a:solidFill>
                </a:rPr>
                <a:t>Libro</a:t>
              </a:r>
              <a:endParaRPr lang="it-IT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cxnSp>
          <p:nvCxnSpPr>
            <p:cNvPr id="26" name="Connettore 2 25"/>
            <p:cNvCxnSpPr>
              <a:stCxn id="23" idx="3"/>
            </p:cNvCxnSpPr>
            <p:nvPr/>
          </p:nvCxnSpPr>
          <p:spPr>
            <a:xfrm flipV="1">
              <a:off x="2483768" y="5768261"/>
              <a:ext cx="2094896" cy="699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asellaDiTesto 26"/>
            <p:cNvSpPr txBox="1"/>
            <p:nvPr/>
          </p:nvSpPr>
          <p:spPr>
            <a:xfrm>
              <a:off x="3019248" y="5398929"/>
              <a:ext cx="10239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>
                  <a:solidFill>
                    <a:schemeClr val="tx2">
                      <a:lumMod val="75000"/>
                    </a:schemeClr>
                  </a:solidFill>
                </a:rPr>
                <a:t>haScritto</a:t>
              </a:r>
              <a:endParaRPr lang="it-IT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50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6932"/>
            <a:ext cx="8229600" cy="557923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t-IT" dirty="0" smtClean="0"/>
              <a:t>Individuazione dei </a:t>
            </a:r>
            <a:r>
              <a:rPr lang="it-IT" b="1" i="1" dirty="0" smtClean="0">
                <a:solidFill>
                  <a:srgbClr val="C00000"/>
                </a:solidFill>
              </a:rPr>
              <a:t>vincoli</a:t>
            </a:r>
            <a:r>
              <a:rPr lang="it-IT" b="1" dirty="0" smtClean="0"/>
              <a:t>:</a:t>
            </a:r>
            <a:r>
              <a:rPr lang="it-IT" dirty="0"/>
              <a:t> </a:t>
            </a:r>
            <a:endParaRPr lang="it-IT" dirty="0" smtClean="0"/>
          </a:p>
          <a:p>
            <a:pPr lvl="1">
              <a:buFont typeface="Wingdings" panose="05000000000000000000" pitchFamily="2" charset="2"/>
              <a:buChar char="q"/>
            </a:pPr>
            <a:r>
              <a:rPr lang="it-IT" b="1" i="1" dirty="0" smtClean="0">
                <a:solidFill>
                  <a:srgbClr val="C00000"/>
                </a:solidFill>
              </a:rPr>
              <a:t>Domain </a:t>
            </a:r>
            <a:r>
              <a:rPr lang="it-IT" dirty="0"/>
              <a:t>(dominio): </a:t>
            </a:r>
            <a:r>
              <a:rPr lang="it-IT" dirty="0" smtClean="0"/>
              <a:t>insieme di individui (appartenenti alla classe) soggetto di una proprietà</a:t>
            </a:r>
            <a:endParaRPr lang="it-IT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it-IT" b="1" i="1" dirty="0" err="1" smtClean="0">
                <a:solidFill>
                  <a:srgbClr val="C00000"/>
                </a:solidFill>
              </a:rPr>
              <a:t>Range</a:t>
            </a:r>
            <a:r>
              <a:rPr lang="it-IT" b="1" i="1" dirty="0" smtClean="0">
                <a:solidFill>
                  <a:srgbClr val="C00000"/>
                </a:solidFill>
              </a:rPr>
              <a:t> </a:t>
            </a:r>
            <a:r>
              <a:rPr lang="it-IT" dirty="0" smtClean="0"/>
              <a:t>(codominio): insieme di individui (appartenenti alla classe)  oggetto di </a:t>
            </a:r>
            <a:r>
              <a:rPr lang="it-IT" dirty="0"/>
              <a:t>una </a:t>
            </a:r>
            <a:r>
              <a:rPr lang="it-IT" dirty="0" smtClean="0"/>
              <a:t>proprietà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27</a:t>
            </a:fld>
            <a:endParaRPr lang="it-IT"/>
          </a:p>
        </p:txBody>
      </p:sp>
      <p:sp>
        <p:nvSpPr>
          <p:cNvPr id="2" name="Rettangolo 1"/>
          <p:cNvSpPr/>
          <p:nvPr/>
        </p:nvSpPr>
        <p:spPr>
          <a:xfrm>
            <a:off x="827584" y="5478"/>
            <a:ext cx="44711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 smtClean="0">
                <a:solidFill>
                  <a:schemeClr val="bg1"/>
                </a:solidFill>
              </a:rPr>
              <a:t>FASE 4: Definizione delle Proprietà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581128"/>
            <a:ext cx="6280150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899592" y="5733256"/>
            <a:ext cx="720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rgbClr val="00B050"/>
                </a:solidFill>
              </a:rPr>
              <a:t>Si possono esprimere anche altri vincoli. Ma li vedremo successivamente….</a:t>
            </a:r>
            <a:endParaRPr lang="it-IT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45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69121" y="606752"/>
            <a:ext cx="7545938" cy="551941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t-IT" sz="2400" dirty="0" smtClean="0"/>
              <a:t>I </a:t>
            </a:r>
            <a:r>
              <a:rPr lang="it-IT" sz="2400" b="1" i="1" dirty="0" smtClean="0">
                <a:solidFill>
                  <a:srgbClr val="C00000"/>
                </a:solidFill>
              </a:rPr>
              <a:t>concetti</a:t>
            </a:r>
            <a:r>
              <a:rPr lang="it-IT" sz="2400" dirty="0" smtClean="0"/>
              <a:t> sono </a:t>
            </a:r>
            <a:r>
              <a:rPr lang="it-IT" sz="2400" dirty="0"/>
              <a:t>solitamente dei </a:t>
            </a:r>
            <a:r>
              <a:rPr lang="it-IT" sz="2400" b="1" i="1" dirty="0">
                <a:solidFill>
                  <a:srgbClr val="C00000"/>
                </a:solidFill>
              </a:rPr>
              <a:t>sostantivi</a:t>
            </a:r>
            <a:r>
              <a:rPr lang="it-IT" sz="2400" dirty="0"/>
              <a:t> scritti con </a:t>
            </a:r>
            <a:r>
              <a:rPr lang="it-IT" sz="2400" b="1" i="1" dirty="0">
                <a:solidFill>
                  <a:srgbClr val="C00000"/>
                </a:solidFill>
              </a:rPr>
              <a:t>l’iniziale </a:t>
            </a:r>
            <a:r>
              <a:rPr lang="it-IT" sz="2400" b="1" i="1" dirty="0" smtClean="0">
                <a:solidFill>
                  <a:srgbClr val="C00000"/>
                </a:solidFill>
              </a:rPr>
              <a:t>Maiuscola</a:t>
            </a:r>
          </a:p>
          <a:p>
            <a:pPr lvl="1"/>
            <a:r>
              <a:rPr lang="it-IT" sz="2000" dirty="0"/>
              <a:t>Libro, Scrittore,..</a:t>
            </a:r>
          </a:p>
          <a:p>
            <a:pPr marL="0" indent="0">
              <a:buNone/>
            </a:pPr>
            <a:endParaRPr lang="it-IT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 smtClean="0"/>
              <a:t>Le </a:t>
            </a:r>
            <a:r>
              <a:rPr lang="it-IT" sz="2400" b="1" i="1" dirty="0">
                <a:solidFill>
                  <a:srgbClr val="C00000"/>
                </a:solidFill>
              </a:rPr>
              <a:t>proprietà intrinseche</a:t>
            </a:r>
            <a:r>
              <a:rPr lang="it-IT" sz="2400" dirty="0"/>
              <a:t> </a:t>
            </a:r>
            <a:r>
              <a:rPr lang="it-IT" sz="2400" dirty="0" smtClean="0"/>
              <a:t>sono solitamente scritte </a:t>
            </a:r>
            <a:r>
              <a:rPr lang="it-IT" sz="2400" dirty="0"/>
              <a:t>in </a:t>
            </a:r>
            <a:r>
              <a:rPr lang="it-IT" sz="2400" b="1" i="1" dirty="0" smtClean="0">
                <a:solidFill>
                  <a:srgbClr val="C00000"/>
                </a:solidFill>
              </a:rPr>
              <a:t>minuscolo</a:t>
            </a:r>
            <a:endParaRPr lang="it-IT" sz="2400" dirty="0"/>
          </a:p>
          <a:p>
            <a:pPr lvl="1"/>
            <a:r>
              <a:rPr lang="it-IT" sz="2000" dirty="0" smtClean="0"/>
              <a:t>titolo, pagine,…</a:t>
            </a:r>
          </a:p>
          <a:p>
            <a:pPr marL="457200" lvl="1" indent="0">
              <a:buNone/>
            </a:pPr>
            <a:endParaRPr lang="it-IT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 smtClean="0"/>
              <a:t>Le proprietà estrinseche - ruoli sono solitamente scritte usando la  </a:t>
            </a:r>
            <a:r>
              <a:rPr lang="it-IT" sz="2400" b="1" i="1" dirty="0" err="1" smtClean="0">
                <a:solidFill>
                  <a:srgbClr val="C00000"/>
                </a:solidFill>
              </a:rPr>
              <a:t>camelNotation</a:t>
            </a:r>
            <a:r>
              <a:rPr lang="it-IT" sz="2400" dirty="0"/>
              <a:t> </a:t>
            </a:r>
            <a:r>
              <a:rPr lang="it-IT" sz="2400" dirty="0" smtClean="0"/>
              <a:t>- prima </a:t>
            </a:r>
            <a:r>
              <a:rPr lang="it-IT" sz="2400" dirty="0"/>
              <a:t>iniziale </a:t>
            </a:r>
            <a:r>
              <a:rPr lang="it-IT" sz="2400" dirty="0" smtClean="0"/>
              <a:t>minuscola </a:t>
            </a:r>
            <a:r>
              <a:rPr lang="it-IT" sz="2400" dirty="0"/>
              <a:t>e poi Maiuscole le iniziali delle successive </a:t>
            </a:r>
            <a:r>
              <a:rPr lang="it-IT" sz="2400" dirty="0" smtClean="0"/>
              <a:t>parole - rigorosamente </a:t>
            </a:r>
            <a:r>
              <a:rPr lang="it-IT" sz="2400" dirty="0"/>
              <a:t>tutte </a:t>
            </a:r>
            <a:r>
              <a:rPr lang="it-IT" sz="2400" dirty="0" smtClean="0"/>
              <a:t>unite</a:t>
            </a:r>
          </a:p>
          <a:p>
            <a:pPr marL="800100" lvl="1"/>
            <a:r>
              <a:rPr lang="it-IT" sz="2000" dirty="0" err="1" smtClean="0"/>
              <a:t>haScritto</a:t>
            </a:r>
            <a:r>
              <a:rPr lang="it-IT" sz="2000" dirty="0" smtClean="0"/>
              <a:t>, …</a:t>
            </a:r>
            <a:endParaRPr lang="it-IT" sz="2000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28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755576" y="0"/>
            <a:ext cx="4194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Convenzioni sulla Nomenclatura</a:t>
            </a:r>
          </a:p>
        </p:txBody>
      </p:sp>
    </p:spTree>
    <p:extLst>
      <p:ext uri="{BB962C8B-B14F-4D97-AF65-F5344CB8AC3E}">
        <p14:creationId xmlns:p14="http://schemas.microsoft.com/office/powerpoint/2010/main" val="256816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>
          <a:xfrm>
            <a:off x="395536" y="620688"/>
            <a:ext cx="8229600" cy="5688632"/>
          </a:xfrm>
        </p:spPr>
        <p:txBody>
          <a:bodyPr/>
          <a:lstStyle/>
          <a:p>
            <a:pPr algn="l"/>
            <a:r>
              <a:rPr lang="it-IT" sz="2400" dirty="0" smtClean="0"/>
              <a:t>Siamo interessati a rappresentare le informazioni relative alle Università, ai suoi studenti e ai dipendenti dell’Università; in particolare siamo interessati a rappresentare il loro nome, cognome, telefono e indirizzo di posta.</a:t>
            </a:r>
            <a:br>
              <a:rPr lang="it-IT" sz="2400" dirty="0" smtClean="0"/>
            </a:br>
            <a:r>
              <a:rPr lang="it-IT" sz="2400" dirty="0" smtClean="0"/>
              <a:t>Gli studenti possono essere studenti del corso di laurea o studenti del corso di laurea specialistica.</a:t>
            </a:r>
            <a:br>
              <a:rPr lang="it-IT" sz="2400" dirty="0" smtClean="0"/>
            </a:br>
            <a:r>
              <a:rPr lang="it-IT" sz="2400" dirty="0" smtClean="0"/>
              <a:t>I dipendenti dell’Università possono essere impiegati nel settore amministrativo o essere docenti (professori ordinari, professori associati, ricercatori o post-doc).</a:t>
            </a:r>
            <a:br>
              <a:rPr lang="it-IT" sz="2400" dirty="0" smtClean="0"/>
            </a:br>
            <a:r>
              <a:rPr lang="it-IT" sz="2400" dirty="0" smtClean="0"/>
              <a:t>I docenti insegnano dei corsi sia per la laurea che per la laurea specialistica; tali insegnamenti sono seguiti dagli studenti dei corrispettivi corsi di laurea.</a:t>
            </a:r>
            <a:br>
              <a:rPr lang="it-IT" sz="2400" dirty="0" smtClean="0"/>
            </a:br>
            <a:r>
              <a:rPr lang="it-IT" sz="2400" dirty="0" smtClean="0"/>
              <a:t>I docenti oltre ad insegnare effettuano lavoro di ricerca e scrivono pubblicazioni scientifiche nel loro ambito di ricerca. Di tali pubblicazioni interessa sapere il titolo e gli autori.</a:t>
            </a:r>
            <a:br>
              <a:rPr lang="it-IT" sz="2400" dirty="0" smtClean="0"/>
            </a:br>
            <a:r>
              <a:rPr lang="it-IT" sz="2400" dirty="0" smtClean="0"/>
              <a:t/>
            </a:r>
            <a:br>
              <a:rPr lang="it-IT" sz="2400" dirty="0" smtClean="0"/>
            </a:br>
            <a:endParaRPr lang="it-IT" sz="2400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29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755576" y="0"/>
            <a:ext cx="3941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 smtClean="0">
                <a:solidFill>
                  <a:schemeClr val="bg1"/>
                </a:solidFill>
              </a:rPr>
              <a:t>Esempio. </a:t>
            </a:r>
            <a:r>
              <a:rPr lang="it-IT" sz="2400" dirty="0">
                <a:solidFill>
                  <a:schemeClr val="bg1"/>
                </a:solidFill>
              </a:rPr>
              <a:t>Ontologia </a:t>
            </a:r>
            <a:r>
              <a:rPr lang="it-IT" sz="2400" dirty="0" smtClean="0">
                <a:solidFill>
                  <a:schemeClr val="bg1"/>
                </a:solidFill>
              </a:rPr>
              <a:t>Università</a:t>
            </a:r>
            <a:endParaRPr lang="it-I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06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0"/>
            <a:ext cx="7797552" cy="404664"/>
          </a:xfrm>
        </p:spPr>
        <p:txBody>
          <a:bodyPr/>
          <a:lstStyle/>
          <a:p>
            <a:pPr algn="l"/>
            <a:r>
              <a:rPr lang="it-IT" sz="2800" dirty="0" smtClean="0">
                <a:solidFill>
                  <a:schemeClr val="bg1"/>
                </a:solidFill>
              </a:rPr>
              <a:t>Perché?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476672"/>
            <a:ext cx="8229600" cy="5721499"/>
          </a:xfrm>
        </p:spPr>
        <p:txBody>
          <a:bodyPr/>
          <a:lstStyle/>
          <a:p>
            <a:pPr marL="0" indent="0">
              <a:buNone/>
            </a:pPr>
            <a:endParaRPr lang="it-IT" sz="700" dirty="0" smtClean="0"/>
          </a:p>
          <a:p>
            <a:r>
              <a:rPr lang="it-IT" sz="2400" dirty="0" smtClean="0"/>
              <a:t>Uso </a:t>
            </a:r>
            <a:r>
              <a:rPr lang="it-IT" sz="2400" dirty="0"/>
              <a:t>di </a:t>
            </a:r>
            <a:r>
              <a:rPr lang="it-IT" sz="2400" dirty="0">
                <a:solidFill>
                  <a:srgbClr val="C00000"/>
                </a:solidFill>
              </a:rPr>
              <a:t>strumenti automatici di ragionamento </a:t>
            </a:r>
            <a:endParaRPr lang="it-IT" sz="2400" dirty="0" smtClean="0">
              <a:solidFill>
                <a:srgbClr val="C00000"/>
              </a:solidFill>
            </a:endParaRPr>
          </a:p>
          <a:p>
            <a:pPr lvl="1"/>
            <a:r>
              <a:rPr lang="it-IT" sz="2000" dirty="0" smtClean="0"/>
              <a:t>informazioni complete </a:t>
            </a:r>
            <a:r>
              <a:rPr lang="it-IT" sz="2000" dirty="0"/>
              <a:t>ed </a:t>
            </a:r>
            <a:r>
              <a:rPr lang="it-IT" sz="2000" dirty="0" smtClean="0"/>
              <a:t>esaustive</a:t>
            </a:r>
          </a:p>
          <a:p>
            <a:pPr lvl="1"/>
            <a:r>
              <a:rPr lang="it-IT" sz="2000" dirty="0" smtClean="0"/>
              <a:t>ricerche </a:t>
            </a:r>
            <a:r>
              <a:rPr lang="it-IT" sz="2000" dirty="0"/>
              <a:t>più complesse ed efficienti </a:t>
            </a:r>
            <a:endParaRPr lang="it-IT" sz="2000" dirty="0" smtClean="0"/>
          </a:p>
          <a:p>
            <a:r>
              <a:rPr lang="it-IT" sz="2400" dirty="0" smtClean="0">
                <a:solidFill>
                  <a:srgbClr val="C00000"/>
                </a:solidFill>
              </a:rPr>
              <a:t>Condividere conoscenza e vocabolari comuni</a:t>
            </a:r>
          </a:p>
          <a:p>
            <a:pPr lvl="1"/>
            <a:r>
              <a:rPr lang="it-IT" sz="2000" b="1" dirty="0" smtClean="0"/>
              <a:t>interoperabilità a livello semantico</a:t>
            </a:r>
            <a:r>
              <a:rPr lang="it-IT" sz="2000" dirty="0" smtClean="0">
                <a:solidFill>
                  <a:srgbClr val="C00000"/>
                </a:solidFill>
              </a:rPr>
              <a:t> </a:t>
            </a:r>
            <a:r>
              <a:rPr lang="it-IT" sz="2000" dirty="0" smtClean="0"/>
              <a:t>tra:</a:t>
            </a:r>
          </a:p>
          <a:p>
            <a:pPr lvl="2"/>
            <a:r>
              <a:rPr lang="it-IT" sz="1600" dirty="0" smtClean="0"/>
              <a:t>uomo/uomo</a:t>
            </a:r>
            <a:endParaRPr lang="it-IT" sz="1600" dirty="0"/>
          </a:p>
          <a:p>
            <a:pPr lvl="2"/>
            <a:r>
              <a:rPr lang="it-IT" sz="1600" dirty="0" smtClean="0"/>
              <a:t>uomo/macchina</a:t>
            </a:r>
          </a:p>
          <a:p>
            <a:pPr lvl="2"/>
            <a:r>
              <a:rPr lang="it-IT" sz="1600" dirty="0" smtClean="0"/>
              <a:t>macchina/macchina</a:t>
            </a:r>
          </a:p>
          <a:p>
            <a:r>
              <a:rPr lang="it-IT" sz="2400" dirty="0" smtClean="0">
                <a:solidFill>
                  <a:srgbClr val="C00000"/>
                </a:solidFill>
              </a:rPr>
              <a:t>Riuso </a:t>
            </a:r>
            <a:r>
              <a:rPr lang="it-IT" sz="2400" dirty="0">
                <a:solidFill>
                  <a:srgbClr val="C00000"/>
                </a:solidFill>
              </a:rPr>
              <a:t>della </a:t>
            </a:r>
            <a:r>
              <a:rPr lang="it-IT" sz="2400" dirty="0" smtClean="0">
                <a:solidFill>
                  <a:srgbClr val="C00000"/>
                </a:solidFill>
              </a:rPr>
              <a:t>conoscenza</a:t>
            </a:r>
          </a:p>
          <a:p>
            <a:r>
              <a:rPr lang="it-IT" sz="2400" dirty="0" smtClean="0">
                <a:solidFill>
                  <a:srgbClr val="C00000"/>
                </a:solidFill>
              </a:rPr>
              <a:t>Separare </a:t>
            </a:r>
            <a:r>
              <a:rPr lang="it-IT" sz="2400" dirty="0">
                <a:solidFill>
                  <a:srgbClr val="C00000"/>
                </a:solidFill>
              </a:rPr>
              <a:t>conoscenza di dominio da quella operazionale</a:t>
            </a:r>
            <a:r>
              <a:rPr lang="it-IT" sz="2400" dirty="0"/>
              <a:t> </a:t>
            </a:r>
            <a:endParaRPr lang="it-IT" sz="2000" dirty="0" smtClean="0"/>
          </a:p>
          <a:p>
            <a:pPr lvl="1"/>
            <a:r>
              <a:rPr lang="it-IT" sz="2000" dirty="0" smtClean="0"/>
              <a:t>esportabilità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995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487110"/>
            <a:ext cx="8229600" cy="58550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t-IT" sz="2000" dirty="0" smtClean="0"/>
              <a:t>Quale è il </a:t>
            </a:r>
            <a:r>
              <a:rPr lang="it-IT" sz="2000" dirty="0"/>
              <a:t>dominio della nostra ontologia?</a:t>
            </a:r>
          </a:p>
          <a:p>
            <a:pPr marL="685800" lvl="1">
              <a:buFont typeface="Wingdings" panose="05000000000000000000" pitchFamily="2" charset="2"/>
              <a:buChar char="q"/>
            </a:pPr>
            <a:r>
              <a:rPr lang="it-IT" sz="1800" dirty="0" smtClean="0">
                <a:solidFill>
                  <a:srgbClr val="C00000"/>
                </a:solidFill>
              </a:rPr>
              <a:t>Studenti e docenti universitari</a:t>
            </a:r>
            <a:endParaRPr lang="it-IT" sz="18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it-IT" sz="2000" dirty="0" smtClean="0"/>
              <a:t>Per </a:t>
            </a:r>
            <a:r>
              <a:rPr lang="it-IT" sz="2000" dirty="0"/>
              <a:t>quali scopi verrà utilizzata l’ontologia?</a:t>
            </a:r>
          </a:p>
          <a:p>
            <a:pPr marL="685800" lvl="1">
              <a:buFont typeface="Wingdings" panose="05000000000000000000" pitchFamily="2" charset="2"/>
              <a:buChar char="q"/>
            </a:pPr>
            <a:r>
              <a:rPr lang="it-IT" sz="1600" dirty="0" smtClean="0">
                <a:solidFill>
                  <a:srgbClr val="C00000"/>
                </a:solidFill>
              </a:rPr>
              <a:t>Per esempio, per creare un sito internet che consenta la visualizzazione delle informazioni relative ai docenti universitari, </a:t>
            </a:r>
            <a:r>
              <a:rPr lang="it-IT" sz="1600" dirty="0">
                <a:solidFill>
                  <a:srgbClr val="C00000"/>
                </a:solidFill>
              </a:rPr>
              <a:t>a</a:t>
            </a:r>
            <a:r>
              <a:rPr lang="it-IT" sz="1600" dirty="0" smtClean="0">
                <a:solidFill>
                  <a:srgbClr val="C00000"/>
                </a:solidFill>
              </a:rPr>
              <a:t>gli studenti e </a:t>
            </a:r>
            <a:r>
              <a:rPr lang="it-IT" sz="1600" dirty="0">
                <a:solidFill>
                  <a:srgbClr val="C00000"/>
                </a:solidFill>
              </a:rPr>
              <a:t>a</a:t>
            </a:r>
            <a:r>
              <a:rPr lang="it-IT" sz="1600" dirty="0" smtClean="0">
                <a:solidFill>
                  <a:srgbClr val="C00000"/>
                </a:solidFill>
              </a:rPr>
              <a:t>i corsi tenuti dai docenti nonché le loro pubblicazioni.</a:t>
            </a:r>
            <a:endParaRPr lang="it-IT" sz="18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it-IT" sz="2000" dirty="0" smtClean="0"/>
              <a:t>Quali </a:t>
            </a:r>
            <a:r>
              <a:rPr lang="it-IT" sz="2000" dirty="0"/>
              <a:t>nuove informazioni si vogliono dedurre dall’ontologia?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1600" dirty="0" smtClean="0">
                <a:solidFill>
                  <a:srgbClr val="C00000"/>
                </a:solidFill>
              </a:rPr>
              <a:t>Quali sono i corsi insegnati dai docenti che svolgono ricerca in un certo settore?</a:t>
            </a:r>
            <a:endParaRPr lang="it-IT" sz="1600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1600" dirty="0" smtClean="0">
                <a:solidFill>
                  <a:srgbClr val="C00000"/>
                </a:solidFill>
              </a:rPr>
              <a:t>Quanti studenti seguono un certo corso?</a:t>
            </a:r>
            <a:endParaRPr lang="it-IT" sz="1600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1600" dirty="0" smtClean="0">
                <a:solidFill>
                  <a:srgbClr val="C00000"/>
                </a:solidFill>
              </a:rPr>
              <a:t>Quali sono le pubblicazioni dei docenti suddivise per settori di ricerca?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1600" dirty="0" smtClean="0">
                <a:solidFill>
                  <a:srgbClr val="C00000"/>
                </a:solidFill>
              </a:rPr>
              <a:t>……….</a:t>
            </a:r>
            <a:endParaRPr lang="it-IT" sz="16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it-IT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sz="2000" dirty="0" smtClean="0"/>
              <a:t>Chi </a:t>
            </a:r>
            <a:r>
              <a:rPr lang="it-IT" sz="2000" dirty="0"/>
              <a:t>utilizzerà l’ontologia?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1600" dirty="0">
                <a:solidFill>
                  <a:srgbClr val="C00000"/>
                </a:solidFill>
              </a:rPr>
              <a:t>L’amministratore del sito e gli utenti che </a:t>
            </a:r>
            <a:r>
              <a:rPr lang="it-IT" sz="1600" dirty="0" smtClean="0">
                <a:solidFill>
                  <a:srgbClr val="C00000"/>
                </a:solidFill>
              </a:rPr>
              <a:t>accedono alle informazioni .</a:t>
            </a:r>
            <a:endParaRPr lang="it-IT" sz="1600" dirty="0">
              <a:solidFill>
                <a:srgbClr val="C00000"/>
              </a:solidFill>
            </a:endParaRPr>
          </a:p>
          <a:p>
            <a:endParaRPr lang="it-IT" sz="1000" dirty="0">
              <a:solidFill>
                <a:srgbClr val="7F7F7F"/>
              </a:solidFill>
            </a:endParaRP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30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755576" y="12257"/>
            <a:ext cx="7488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FASE 1: Definizione del dominio e degli scopi dell’ontologia</a:t>
            </a:r>
          </a:p>
        </p:txBody>
      </p:sp>
    </p:spTree>
    <p:extLst>
      <p:ext uri="{BB962C8B-B14F-4D97-AF65-F5344CB8AC3E}">
        <p14:creationId xmlns:p14="http://schemas.microsoft.com/office/powerpoint/2010/main" val="152799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476672"/>
            <a:ext cx="5369598" cy="5649913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31</a:t>
            </a:fld>
            <a:endParaRPr lang="it-IT"/>
          </a:p>
        </p:txBody>
      </p:sp>
      <p:sp>
        <p:nvSpPr>
          <p:cNvPr id="2" name="Rettangolo 1"/>
          <p:cNvSpPr/>
          <p:nvPr/>
        </p:nvSpPr>
        <p:spPr>
          <a:xfrm>
            <a:off x="755576" y="1"/>
            <a:ext cx="75608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FASE 2: Cercare e valutare la possibilità di usare una ontologia esistente </a:t>
            </a: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179512" y="1916832"/>
            <a:ext cx="1656184" cy="108012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>
            <a:normAutofit fontScale="925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sz="2000" dirty="0" smtClean="0"/>
              <a:t>Esiste già l’ontologia dell’Università</a:t>
            </a:r>
            <a:endParaRPr lang="it-IT" sz="2400" dirty="0"/>
          </a:p>
        </p:txBody>
      </p:sp>
      <p:cxnSp>
        <p:nvCxnSpPr>
          <p:cNvPr id="9" name="Connettore 2 8"/>
          <p:cNvCxnSpPr>
            <a:stCxn id="7" idx="3"/>
          </p:cNvCxnSpPr>
          <p:nvPr/>
        </p:nvCxnSpPr>
        <p:spPr>
          <a:xfrm>
            <a:off x="1835696" y="2456892"/>
            <a:ext cx="1512168" cy="3204356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/>
          <p:nvPr/>
        </p:nvCxnSpPr>
        <p:spPr>
          <a:xfrm flipV="1">
            <a:off x="1835696" y="1700808"/>
            <a:ext cx="1512168" cy="756084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3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6931"/>
            <a:ext cx="8229600" cy="5230025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t-IT" dirty="0" smtClean="0"/>
              <a:t>Elenco di tutti </a:t>
            </a:r>
            <a:r>
              <a:rPr lang="it-IT" dirty="0"/>
              <a:t>i possibili termini relativi al dominio di </a:t>
            </a:r>
            <a:r>
              <a:rPr lang="it-IT" dirty="0" smtClean="0"/>
              <a:t>conoscenza:</a:t>
            </a:r>
          </a:p>
          <a:p>
            <a:pPr marL="400050" lvl="1" indent="0">
              <a:buNone/>
            </a:pPr>
            <a:r>
              <a:rPr lang="it-IT" dirty="0" smtClean="0">
                <a:solidFill>
                  <a:schemeClr val="accent1">
                    <a:lumMod val="75000"/>
                  </a:schemeClr>
                </a:solidFill>
              </a:rPr>
              <a:t>studente, dipendente, università, nome, cognome, telefono, indirizzo di posta, corso di laurea, corso di laurea specialistica, impiegato amministrativo, docente, professore ordinario, professore associato, ricercatore, post-doc, insegnamento/corso, ricerca, settore di ricerca, pubblicazione scientifiche, titolo, autore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it-IT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dirty="0" smtClean="0"/>
              <a:t>Individuazione dei concetti e realizzazione di </a:t>
            </a:r>
            <a:r>
              <a:rPr lang="it-IT" dirty="0"/>
              <a:t>una </a:t>
            </a:r>
            <a:r>
              <a:rPr lang="it-IT" dirty="0" smtClean="0"/>
              <a:t>gerarchia (approccio ibrido)</a:t>
            </a:r>
          </a:p>
          <a:p>
            <a:pPr lvl="1"/>
            <a:r>
              <a:rPr lang="it-IT" dirty="0" smtClean="0"/>
              <a:t>Concetto top-</a:t>
            </a:r>
            <a:r>
              <a:rPr lang="it-IT" dirty="0" err="1" smtClean="0"/>
              <a:t>level</a:t>
            </a:r>
            <a:r>
              <a:rPr lang="it-IT" dirty="0" smtClean="0"/>
              <a:t>: 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it-IT" dirty="0" smtClean="0">
                <a:solidFill>
                  <a:schemeClr val="accent1">
                    <a:lumMod val="75000"/>
                  </a:schemeClr>
                </a:solidFill>
              </a:rPr>
              <a:t>ocente</a:t>
            </a:r>
          </a:p>
          <a:p>
            <a:pPr lvl="1"/>
            <a:r>
              <a:rPr lang="it-IT" dirty="0" smtClean="0"/>
              <a:t>Concetti bottom-</a:t>
            </a:r>
            <a:r>
              <a:rPr lang="it-IT" dirty="0" err="1" smtClean="0"/>
              <a:t>level</a:t>
            </a:r>
            <a:r>
              <a:rPr lang="it-IT" dirty="0" smtClean="0"/>
              <a:t>: </a:t>
            </a:r>
            <a:r>
              <a:rPr lang="it-IT" sz="2900" dirty="0" smtClean="0">
                <a:solidFill>
                  <a:schemeClr val="accent1">
                    <a:lumMod val="75000"/>
                  </a:schemeClr>
                </a:solidFill>
              </a:rPr>
              <a:t>professore ordinario, professore associato, ricercatore, post-doc</a:t>
            </a:r>
          </a:p>
          <a:p>
            <a:pPr lvl="1"/>
            <a:r>
              <a:rPr lang="it-IT" sz="2900" dirty="0" smtClean="0"/>
              <a:t>……</a:t>
            </a:r>
            <a:endParaRPr lang="it-IT" sz="2900" dirty="0"/>
          </a:p>
          <a:p>
            <a:pPr marL="0" indent="0">
              <a:buNone/>
            </a:pPr>
            <a:endParaRPr lang="it-IT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dirty="0" smtClean="0"/>
              <a:t>E </a:t>
            </a:r>
            <a:r>
              <a:rPr lang="it-IT" dirty="0"/>
              <a:t>così via …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32</a:t>
            </a:fld>
            <a:endParaRPr lang="it-IT"/>
          </a:p>
        </p:txBody>
      </p:sp>
      <p:sp>
        <p:nvSpPr>
          <p:cNvPr id="2" name="Rettangolo 1"/>
          <p:cNvSpPr/>
          <p:nvPr/>
        </p:nvSpPr>
        <p:spPr>
          <a:xfrm>
            <a:off x="827584" y="0"/>
            <a:ext cx="4032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FASE 3: Definizione dei concetti</a:t>
            </a:r>
          </a:p>
        </p:txBody>
      </p:sp>
    </p:spTree>
    <p:extLst>
      <p:ext uri="{BB962C8B-B14F-4D97-AF65-F5344CB8AC3E}">
        <p14:creationId xmlns:p14="http://schemas.microsoft.com/office/powerpoint/2010/main" val="37111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461473"/>
            <a:ext cx="8229600" cy="59918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t-IT" sz="2800" dirty="0" smtClean="0"/>
              <a:t>Concetto </a:t>
            </a:r>
            <a:r>
              <a:rPr lang="it-IT" sz="2800" b="1" i="1" dirty="0" smtClean="0">
                <a:solidFill>
                  <a:srgbClr val="C00000"/>
                </a:solidFill>
              </a:rPr>
              <a:t>Docente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b="1" i="1" dirty="0" smtClean="0"/>
              <a:t>Proprietà intrinseche</a:t>
            </a:r>
            <a:r>
              <a:rPr lang="it-IT" dirty="0" smtClean="0"/>
              <a:t>:</a:t>
            </a:r>
            <a:endParaRPr lang="it-IT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smtClean="0"/>
              <a:t>nome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/>
              <a:t>c</a:t>
            </a:r>
            <a:r>
              <a:rPr lang="it-IT" dirty="0" smtClean="0"/>
              <a:t>ognome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/>
              <a:t>t</a:t>
            </a:r>
            <a:r>
              <a:rPr lang="it-IT" dirty="0" smtClean="0"/>
              <a:t>elefono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smtClean="0"/>
              <a:t>indirizzo di posta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2700" b="1" i="1" dirty="0" smtClean="0"/>
              <a:t>Proprietà </a:t>
            </a:r>
            <a:r>
              <a:rPr lang="it-IT" sz="2700" b="1" i="1" dirty="0"/>
              <a:t>estrinseche: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smtClean="0"/>
              <a:t>insegna</a:t>
            </a:r>
            <a:endParaRPr lang="it-IT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err="1" smtClean="0"/>
              <a:t>effettuaRicerca</a:t>
            </a:r>
            <a:endParaRPr lang="it-IT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err="1" smtClean="0"/>
              <a:t>haPubblicato</a:t>
            </a:r>
            <a:endParaRPr lang="it-IT" dirty="0"/>
          </a:p>
          <a:p>
            <a:pPr marL="914400" lvl="2" indent="0">
              <a:buNone/>
            </a:pPr>
            <a:endParaRPr lang="it-IT" dirty="0"/>
          </a:p>
        </p:txBody>
      </p:sp>
      <p:grpSp>
        <p:nvGrpSpPr>
          <p:cNvPr id="27" name="Gruppo 26"/>
          <p:cNvGrpSpPr/>
          <p:nvPr/>
        </p:nvGrpSpPr>
        <p:grpSpPr>
          <a:xfrm>
            <a:off x="5696571" y="1400703"/>
            <a:ext cx="2332556" cy="1549837"/>
            <a:chOff x="5148064" y="2362091"/>
            <a:chExt cx="2125762" cy="1549837"/>
          </a:xfrm>
        </p:grpSpPr>
        <p:sp>
          <p:nvSpPr>
            <p:cNvPr id="7" name="Rettangolo 6"/>
            <p:cNvSpPr/>
            <p:nvPr/>
          </p:nvSpPr>
          <p:spPr>
            <a:xfrm>
              <a:off x="5148064" y="2492896"/>
              <a:ext cx="1008112" cy="14190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2"/>
                  </a:solidFill>
                </a:rPr>
                <a:t>Docente</a:t>
              </a:r>
              <a:endParaRPr lang="it-IT" dirty="0">
                <a:solidFill>
                  <a:schemeClr val="tx2"/>
                </a:solidFill>
              </a:endParaRPr>
            </a:p>
          </p:txBody>
        </p:sp>
        <p:sp>
          <p:nvSpPr>
            <p:cNvPr id="8" name="CasellaDiTesto 7"/>
            <p:cNvSpPr txBox="1"/>
            <p:nvPr/>
          </p:nvSpPr>
          <p:spPr>
            <a:xfrm>
              <a:off x="6766956" y="2476391"/>
              <a:ext cx="5068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string</a:t>
              </a:r>
              <a:endParaRPr lang="it-IT" sz="1100" dirty="0"/>
            </a:p>
          </p:txBody>
        </p:sp>
        <p:cxnSp>
          <p:nvCxnSpPr>
            <p:cNvPr id="10" name="Connettore 2 9"/>
            <p:cNvCxnSpPr>
              <a:endCxn id="8" idx="1"/>
            </p:cNvCxnSpPr>
            <p:nvPr/>
          </p:nvCxnSpPr>
          <p:spPr>
            <a:xfrm flipV="1">
              <a:off x="6156176" y="2607196"/>
              <a:ext cx="610780" cy="16505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/>
            <p:cNvSpPr txBox="1"/>
            <p:nvPr/>
          </p:nvSpPr>
          <p:spPr>
            <a:xfrm>
              <a:off x="6146360" y="2362091"/>
              <a:ext cx="4560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50" dirty="0" smtClean="0"/>
                <a:t>nome</a:t>
              </a:r>
              <a:endParaRPr lang="it-IT" dirty="0"/>
            </a:p>
          </p:txBody>
        </p:sp>
        <p:sp>
          <p:nvSpPr>
            <p:cNvPr id="15" name="CasellaDiTesto 14"/>
            <p:cNvSpPr txBox="1"/>
            <p:nvPr/>
          </p:nvSpPr>
          <p:spPr>
            <a:xfrm>
              <a:off x="6766956" y="2892428"/>
              <a:ext cx="5068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string</a:t>
              </a:r>
              <a:endParaRPr lang="it-IT" sz="1100" dirty="0"/>
            </a:p>
          </p:txBody>
        </p:sp>
        <p:cxnSp>
          <p:nvCxnSpPr>
            <p:cNvPr id="16" name="Connettore 2 15"/>
            <p:cNvCxnSpPr>
              <a:endCxn id="15" idx="1"/>
            </p:cNvCxnSpPr>
            <p:nvPr/>
          </p:nvCxnSpPr>
          <p:spPr>
            <a:xfrm flipV="1">
              <a:off x="6156176" y="3023233"/>
              <a:ext cx="610780" cy="16505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sellaDiTesto 16"/>
            <p:cNvSpPr txBox="1"/>
            <p:nvPr/>
          </p:nvSpPr>
          <p:spPr>
            <a:xfrm>
              <a:off x="6156176" y="2778128"/>
              <a:ext cx="6313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50" dirty="0" smtClean="0"/>
                <a:t>cognome</a:t>
              </a:r>
              <a:endParaRPr lang="it-IT" dirty="0"/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6766956" y="3274408"/>
              <a:ext cx="4619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string</a:t>
              </a:r>
              <a:endParaRPr lang="it-IT" sz="1100" dirty="0"/>
            </a:p>
          </p:txBody>
        </p:sp>
        <p:cxnSp>
          <p:nvCxnSpPr>
            <p:cNvPr id="19" name="Connettore 2 18"/>
            <p:cNvCxnSpPr>
              <a:endCxn id="18" idx="1"/>
            </p:cNvCxnSpPr>
            <p:nvPr/>
          </p:nvCxnSpPr>
          <p:spPr>
            <a:xfrm flipV="1">
              <a:off x="6156176" y="3405213"/>
              <a:ext cx="610780" cy="16506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sellaDiTesto 19"/>
            <p:cNvSpPr txBox="1"/>
            <p:nvPr/>
          </p:nvSpPr>
          <p:spPr>
            <a:xfrm>
              <a:off x="6156176" y="3160108"/>
              <a:ext cx="59049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50" dirty="0"/>
                <a:t>telefono</a:t>
              </a:r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6766956" y="3650318"/>
              <a:ext cx="5068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string</a:t>
              </a:r>
              <a:endParaRPr lang="it-IT" sz="1100" dirty="0"/>
            </a:p>
          </p:txBody>
        </p:sp>
        <p:cxnSp>
          <p:nvCxnSpPr>
            <p:cNvPr id="22" name="Connettore 2 21"/>
            <p:cNvCxnSpPr>
              <a:endCxn id="21" idx="1"/>
            </p:cNvCxnSpPr>
            <p:nvPr/>
          </p:nvCxnSpPr>
          <p:spPr>
            <a:xfrm flipV="1">
              <a:off x="6156176" y="3781123"/>
              <a:ext cx="610780" cy="16505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sellaDiTesto 22"/>
            <p:cNvSpPr txBox="1"/>
            <p:nvPr/>
          </p:nvSpPr>
          <p:spPr>
            <a:xfrm>
              <a:off x="6156176" y="3536018"/>
              <a:ext cx="89727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50" dirty="0"/>
                <a:t>i</a:t>
              </a:r>
              <a:r>
                <a:rPr lang="it-IT" sz="1050" dirty="0" smtClean="0"/>
                <a:t>ndirizzo-posta</a:t>
              </a:r>
              <a:endParaRPr lang="it-IT" sz="1050" dirty="0"/>
            </a:p>
          </p:txBody>
        </p:sp>
      </p:grpSp>
      <p:sp>
        <p:nvSpPr>
          <p:cNvPr id="69" name="Parentesi graffa chiusa 68"/>
          <p:cNvSpPr/>
          <p:nvPr/>
        </p:nvSpPr>
        <p:spPr>
          <a:xfrm>
            <a:off x="4757996" y="1401648"/>
            <a:ext cx="756084" cy="1809558"/>
          </a:xfrm>
          <a:prstGeom prst="rightBrace">
            <a:avLst>
              <a:gd name="adj1" fmla="val 8333"/>
              <a:gd name="adj2" fmla="val 5041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Parentesi graffa chiusa 69"/>
          <p:cNvSpPr/>
          <p:nvPr/>
        </p:nvSpPr>
        <p:spPr>
          <a:xfrm>
            <a:off x="4757996" y="3817823"/>
            <a:ext cx="612772" cy="1563882"/>
          </a:xfrm>
          <a:prstGeom prst="rightBrace">
            <a:avLst>
              <a:gd name="adj1" fmla="val 8333"/>
              <a:gd name="adj2" fmla="val 5041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33</a:t>
            </a:fld>
            <a:endParaRPr lang="it-IT"/>
          </a:p>
        </p:txBody>
      </p:sp>
      <p:sp>
        <p:nvSpPr>
          <p:cNvPr id="45" name="Rettangolo 44"/>
          <p:cNvSpPr/>
          <p:nvPr/>
        </p:nvSpPr>
        <p:spPr>
          <a:xfrm>
            <a:off x="6636046" y="3817823"/>
            <a:ext cx="1106181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2"/>
                </a:solidFill>
              </a:rPr>
              <a:t>Docente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6" name="Rettangolo 45"/>
          <p:cNvSpPr/>
          <p:nvPr/>
        </p:nvSpPr>
        <p:spPr>
          <a:xfrm>
            <a:off x="5370768" y="4876202"/>
            <a:ext cx="1577496" cy="4461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2"/>
                </a:solidFill>
              </a:rPr>
              <a:t>Insegnamento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7" name="Rettangolo 46"/>
          <p:cNvSpPr/>
          <p:nvPr/>
        </p:nvSpPr>
        <p:spPr>
          <a:xfrm>
            <a:off x="7884368" y="4775989"/>
            <a:ext cx="1106181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2"/>
                </a:solidFill>
              </a:rPr>
              <a:t>Settore Ricerca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Rettangolo 47"/>
          <p:cNvSpPr/>
          <p:nvPr/>
        </p:nvSpPr>
        <p:spPr>
          <a:xfrm>
            <a:off x="6424582" y="5676958"/>
            <a:ext cx="1502889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2"/>
                </a:solidFill>
              </a:rPr>
              <a:t>Pubblicazione</a:t>
            </a:r>
            <a:endParaRPr lang="it-IT" dirty="0">
              <a:solidFill>
                <a:schemeClr val="tx2"/>
              </a:solidFill>
            </a:endParaRPr>
          </a:p>
        </p:txBody>
      </p:sp>
      <p:cxnSp>
        <p:nvCxnSpPr>
          <p:cNvPr id="6" name="Connettore 2 5"/>
          <p:cNvCxnSpPr>
            <a:stCxn id="45" idx="1"/>
            <a:endCxn id="46" idx="0"/>
          </p:cNvCxnSpPr>
          <p:nvPr/>
        </p:nvCxnSpPr>
        <p:spPr>
          <a:xfrm flipH="1">
            <a:off x="6159516" y="4069851"/>
            <a:ext cx="476530" cy="806351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>
            <a:stCxn id="45" idx="3"/>
            <a:endCxn id="47" idx="0"/>
          </p:cNvCxnSpPr>
          <p:nvPr/>
        </p:nvCxnSpPr>
        <p:spPr>
          <a:xfrm>
            <a:off x="7742227" y="4069851"/>
            <a:ext cx="695232" cy="706138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/>
          <p:cNvCxnSpPr>
            <a:stCxn id="45" idx="2"/>
            <a:endCxn id="48" idx="0"/>
          </p:cNvCxnSpPr>
          <p:nvPr/>
        </p:nvCxnSpPr>
        <p:spPr>
          <a:xfrm flipH="1">
            <a:off x="7176027" y="4321879"/>
            <a:ext cx="13110" cy="1355079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/>
          <p:cNvSpPr txBox="1"/>
          <p:nvPr/>
        </p:nvSpPr>
        <p:spPr>
          <a:xfrm rot="18059224">
            <a:off x="5943998" y="4278984"/>
            <a:ext cx="6046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 smtClean="0"/>
              <a:t>insegna</a:t>
            </a:r>
            <a:endParaRPr lang="it-IT" sz="1050" dirty="0"/>
          </a:p>
        </p:txBody>
      </p:sp>
      <p:sp>
        <p:nvSpPr>
          <p:cNvPr id="60" name="CasellaDiTesto 59"/>
          <p:cNvSpPr txBox="1"/>
          <p:nvPr/>
        </p:nvSpPr>
        <p:spPr>
          <a:xfrm rot="16200000" flipV="1">
            <a:off x="6885882" y="5119773"/>
            <a:ext cx="9021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 smtClean="0"/>
              <a:t>haPubblicato</a:t>
            </a:r>
            <a:endParaRPr lang="it-IT" sz="1050" dirty="0"/>
          </a:p>
        </p:txBody>
      </p:sp>
      <p:sp>
        <p:nvSpPr>
          <p:cNvPr id="62" name="CasellaDiTesto 61"/>
          <p:cNvSpPr txBox="1"/>
          <p:nvPr/>
        </p:nvSpPr>
        <p:spPr>
          <a:xfrm rot="2639243">
            <a:off x="7763134" y="4219635"/>
            <a:ext cx="10246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 err="1" smtClean="0"/>
              <a:t>effettuaRicerca</a:t>
            </a:r>
            <a:endParaRPr lang="it-IT" sz="1050" dirty="0"/>
          </a:p>
        </p:txBody>
      </p:sp>
      <p:sp>
        <p:nvSpPr>
          <p:cNvPr id="2" name="Rettangolo 1"/>
          <p:cNvSpPr/>
          <p:nvPr/>
        </p:nvSpPr>
        <p:spPr>
          <a:xfrm>
            <a:off x="827584" y="0"/>
            <a:ext cx="37645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FASE 4: Definizione delle Proprietà</a:t>
            </a:r>
          </a:p>
        </p:txBody>
      </p:sp>
    </p:spTree>
    <p:extLst>
      <p:ext uri="{BB962C8B-B14F-4D97-AF65-F5344CB8AC3E}">
        <p14:creationId xmlns:p14="http://schemas.microsoft.com/office/powerpoint/2010/main" val="277747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34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755576" y="0"/>
            <a:ext cx="3941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 smtClean="0">
                <a:solidFill>
                  <a:schemeClr val="bg1"/>
                </a:solidFill>
              </a:rPr>
              <a:t>Esempio: </a:t>
            </a:r>
            <a:r>
              <a:rPr lang="it-IT" sz="2400" dirty="0">
                <a:solidFill>
                  <a:schemeClr val="bg1"/>
                </a:solidFill>
              </a:rPr>
              <a:t>Ontologia </a:t>
            </a:r>
            <a:r>
              <a:rPr lang="it-IT" sz="2400" dirty="0" smtClean="0">
                <a:solidFill>
                  <a:schemeClr val="bg1"/>
                </a:solidFill>
              </a:rPr>
              <a:t>Università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679"/>
            <a:ext cx="9144000" cy="4266642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6295730" y="2382551"/>
            <a:ext cx="720080" cy="2880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 smtClean="0">
                <a:solidFill>
                  <a:schemeClr val="tx1"/>
                </a:solidFill>
              </a:rPr>
              <a:t>Corso Laurea</a:t>
            </a:r>
            <a:endParaRPr lang="it-IT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3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58026" y="461474"/>
            <a:ext cx="8028774" cy="56646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600" dirty="0" smtClean="0">
                <a:solidFill>
                  <a:srgbClr val="C00000"/>
                </a:solidFill>
              </a:rPr>
              <a:t>Non </a:t>
            </a:r>
            <a:r>
              <a:rPr lang="it-IT" sz="2600" dirty="0">
                <a:solidFill>
                  <a:srgbClr val="C00000"/>
                </a:solidFill>
              </a:rPr>
              <a:t>esiste un’unica strada corretta</a:t>
            </a:r>
            <a:r>
              <a:rPr lang="it-IT" sz="2600" dirty="0"/>
              <a:t> per modellare il </a:t>
            </a:r>
            <a:r>
              <a:rPr lang="it-IT" sz="2600" dirty="0" smtClean="0"/>
              <a:t>dominio</a:t>
            </a:r>
            <a:endParaRPr lang="it-IT" sz="2600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2400" dirty="0" smtClean="0"/>
              <a:t> ci </a:t>
            </a:r>
            <a:r>
              <a:rPr lang="it-IT" sz="2400" dirty="0"/>
              <a:t>sono sempre </a:t>
            </a:r>
            <a:r>
              <a:rPr lang="it-IT" sz="2400" dirty="0" smtClean="0"/>
              <a:t>diverse alternative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2600" dirty="0" smtClean="0"/>
              <a:t>La </a:t>
            </a:r>
            <a:r>
              <a:rPr lang="it-IT" sz="2600" dirty="0">
                <a:solidFill>
                  <a:srgbClr val="C00000"/>
                </a:solidFill>
              </a:rPr>
              <a:t>soluzione migliore </a:t>
            </a:r>
            <a:r>
              <a:rPr lang="it-IT" sz="2600" dirty="0" smtClean="0">
                <a:solidFill>
                  <a:srgbClr val="C00000"/>
                </a:solidFill>
              </a:rPr>
              <a:t>dipende</a:t>
            </a:r>
            <a:r>
              <a:rPr lang="it-IT" sz="2600" dirty="0" smtClean="0"/>
              <a:t>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2400" dirty="0" smtClean="0"/>
              <a:t> dal </a:t>
            </a:r>
            <a:r>
              <a:rPr lang="it-IT" sz="2400" dirty="0"/>
              <a:t>ruolo che l’ontologia dovrà </a:t>
            </a:r>
            <a:r>
              <a:rPr lang="it-IT" sz="2400" dirty="0" smtClean="0"/>
              <a:t>ricoprire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2400" dirty="0" smtClean="0"/>
              <a:t> dalla </a:t>
            </a:r>
            <a:r>
              <a:rPr lang="it-IT" sz="2400" dirty="0"/>
              <a:t>capacità </a:t>
            </a:r>
            <a:r>
              <a:rPr lang="it-IT" sz="2400" dirty="0" smtClean="0"/>
              <a:t>dell’ontologia di supportare future espansioni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2600" dirty="0" smtClean="0"/>
              <a:t>Il </a:t>
            </a:r>
            <a:r>
              <a:rPr lang="it-IT" sz="2600" dirty="0"/>
              <a:t>processo di creazione di una ontologia è un </a:t>
            </a:r>
            <a:r>
              <a:rPr lang="it-IT" sz="2600" dirty="0">
                <a:solidFill>
                  <a:srgbClr val="C00000"/>
                </a:solidFill>
              </a:rPr>
              <a:t>processo </a:t>
            </a:r>
            <a:r>
              <a:rPr lang="it-IT" sz="2600" dirty="0" smtClean="0">
                <a:solidFill>
                  <a:srgbClr val="C00000"/>
                </a:solidFill>
              </a:rPr>
              <a:t>iterativo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2400" dirty="0" smtClean="0"/>
              <a:t> non può essere tutto perfetto </a:t>
            </a:r>
            <a:r>
              <a:rPr lang="it-IT" sz="2400" dirty="0"/>
              <a:t>alla prima iterazione</a:t>
            </a:r>
            <a:r>
              <a:rPr lang="it-IT" sz="2400" dirty="0" smtClean="0"/>
              <a:t>…</a:t>
            </a:r>
            <a:endParaRPr lang="it-IT" sz="2400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35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827584" y="0"/>
            <a:ext cx="2290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Ricordarsi che…. </a:t>
            </a:r>
          </a:p>
        </p:txBody>
      </p:sp>
    </p:spTree>
    <p:extLst>
      <p:ext uri="{BB962C8B-B14F-4D97-AF65-F5344CB8AC3E}">
        <p14:creationId xmlns:p14="http://schemas.microsoft.com/office/powerpoint/2010/main" val="119643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0"/>
            <a:ext cx="7776864" cy="634082"/>
          </a:xfrm>
        </p:spPr>
        <p:txBody>
          <a:bodyPr/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Esercitazione: ontologia della famiglia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Siamo interessati a creare una ontologia che descriva le persone (maschi e femmine) specificando se hanno cittadinanza Europea o non Europea. Le persone possono essere legate dalle seguenti relazioni di parentela:</a:t>
            </a:r>
          </a:p>
          <a:p>
            <a:r>
              <a:rPr lang="it-IT" dirty="0" smtClean="0"/>
              <a:t>madre/padre</a:t>
            </a:r>
          </a:p>
          <a:p>
            <a:r>
              <a:rPr lang="it-IT" dirty="0" smtClean="0"/>
              <a:t>figlio/figlia</a:t>
            </a:r>
          </a:p>
          <a:p>
            <a:r>
              <a:rPr lang="it-IT" dirty="0" smtClean="0"/>
              <a:t>sorella/fratello</a:t>
            </a:r>
          </a:p>
          <a:p>
            <a:r>
              <a:rPr lang="it-IT" dirty="0" smtClean="0"/>
              <a:t>antenato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924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0"/>
            <a:ext cx="7776864" cy="634082"/>
          </a:xfrm>
        </p:spPr>
        <p:txBody>
          <a:bodyPr/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Esercitazione: ontologia della famiglia - </a:t>
            </a:r>
            <a:r>
              <a:rPr lang="it-IT" sz="2400" dirty="0" smtClean="0">
                <a:solidFill>
                  <a:schemeClr val="bg1"/>
                </a:solidFill>
              </a:rPr>
              <a:t>Fase </a:t>
            </a:r>
            <a:r>
              <a:rPr lang="it-IT" sz="2400" dirty="0">
                <a:solidFill>
                  <a:schemeClr val="bg1"/>
                </a:solidFill>
              </a:rPr>
              <a:t>1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it-IT" sz="2400" dirty="0"/>
              <a:t>Quale è il dominio della nostra ontologia?</a:t>
            </a:r>
          </a:p>
          <a:p>
            <a:pPr marL="685800" lvl="1">
              <a:buFont typeface="Wingdings" panose="05000000000000000000" pitchFamily="2" charset="2"/>
              <a:buChar char="q"/>
            </a:pPr>
            <a:r>
              <a:rPr lang="it-IT" sz="2000" dirty="0" smtClean="0">
                <a:solidFill>
                  <a:srgbClr val="C00000"/>
                </a:solidFill>
              </a:rPr>
              <a:t>Persone e relazioni familiari</a:t>
            </a:r>
            <a:endParaRPr lang="it-IT" sz="20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/>
              <a:t>Per quali scopi verrà utilizzata l’ontologia?</a:t>
            </a:r>
          </a:p>
          <a:p>
            <a:pPr marL="685800" lvl="1">
              <a:buFont typeface="Wingdings" panose="05000000000000000000" pitchFamily="2" charset="2"/>
              <a:buChar char="q"/>
            </a:pPr>
            <a:r>
              <a:rPr lang="it-IT" sz="1800" dirty="0" smtClean="0">
                <a:solidFill>
                  <a:srgbClr val="C00000"/>
                </a:solidFill>
              </a:rPr>
              <a:t>Per avere informazioni sulla famiglia delle persone</a:t>
            </a:r>
            <a:endParaRPr lang="it-IT" sz="20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/>
              <a:t>Quali nuove informazioni si vogliono dedurre dall’ontologia?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1800" dirty="0">
                <a:solidFill>
                  <a:srgbClr val="C00000"/>
                </a:solidFill>
              </a:rPr>
              <a:t>Quali sono </a:t>
            </a:r>
            <a:r>
              <a:rPr lang="it-IT" sz="1800" dirty="0" smtClean="0">
                <a:solidFill>
                  <a:srgbClr val="C00000"/>
                </a:solidFill>
              </a:rPr>
              <a:t>fratelli di una persona</a:t>
            </a:r>
            <a:endParaRPr lang="it-IT" sz="1800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1800" dirty="0" smtClean="0">
                <a:solidFill>
                  <a:srgbClr val="C00000"/>
                </a:solidFill>
              </a:rPr>
              <a:t>Quali sono i genitori di una persona</a:t>
            </a:r>
            <a:endParaRPr lang="it-IT" sz="1800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1800" dirty="0" smtClean="0">
                <a:solidFill>
                  <a:srgbClr val="C00000"/>
                </a:solidFill>
              </a:rPr>
              <a:t>Quale è l’albero genealogico di una persona</a:t>
            </a:r>
            <a:endParaRPr lang="it-IT" sz="1800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1800" dirty="0">
                <a:solidFill>
                  <a:srgbClr val="C00000"/>
                </a:solidFill>
              </a:rPr>
              <a:t>……….</a:t>
            </a:r>
          </a:p>
          <a:p>
            <a:pPr>
              <a:buFont typeface="Wingdings" panose="05000000000000000000" pitchFamily="2" charset="2"/>
              <a:buChar char="Ø"/>
            </a:pPr>
            <a:endParaRPr lang="it-IT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/>
              <a:t>Chi utilizzerà l’ontologia?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1800" dirty="0" smtClean="0">
                <a:solidFill>
                  <a:srgbClr val="C00000"/>
                </a:solidFill>
              </a:rPr>
              <a:t>Operatore dell’ufficio anagrafico del comune.</a:t>
            </a:r>
            <a:endParaRPr lang="it-IT" sz="1800" dirty="0">
              <a:solidFill>
                <a:srgbClr val="C00000"/>
              </a:solidFill>
            </a:endParaRPr>
          </a:p>
          <a:p>
            <a:endParaRPr lang="it-IT" sz="1050" dirty="0">
              <a:solidFill>
                <a:srgbClr val="7F7F7F"/>
              </a:solidFill>
            </a:endParaRPr>
          </a:p>
          <a:p>
            <a:endParaRPr lang="it-IT" sz="36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779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38</a:t>
            </a:fld>
            <a:endParaRPr lang="it-IT"/>
          </a:p>
        </p:txBody>
      </p:sp>
      <p:sp>
        <p:nvSpPr>
          <p:cNvPr id="2" name="Rettangolo 1"/>
          <p:cNvSpPr/>
          <p:nvPr/>
        </p:nvSpPr>
        <p:spPr>
          <a:xfrm>
            <a:off x="755576" y="1"/>
            <a:ext cx="82089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Esercitazione: Cercare </a:t>
            </a:r>
            <a:r>
              <a:rPr lang="it-IT" dirty="0">
                <a:solidFill>
                  <a:schemeClr val="bg1"/>
                </a:solidFill>
              </a:rPr>
              <a:t>e valutare la possibilità di usare una </a:t>
            </a:r>
            <a:r>
              <a:rPr lang="it-IT" dirty="0" smtClean="0">
                <a:solidFill>
                  <a:schemeClr val="bg1"/>
                </a:solidFill>
              </a:rPr>
              <a:t>ontologia - </a:t>
            </a:r>
            <a:r>
              <a:rPr lang="it-IT" dirty="0">
                <a:solidFill>
                  <a:schemeClr val="bg1"/>
                </a:solidFill>
              </a:rPr>
              <a:t>FASE </a:t>
            </a:r>
            <a:r>
              <a:rPr lang="it-IT" dirty="0" smtClean="0">
                <a:solidFill>
                  <a:schemeClr val="bg1"/>
                </a:solidFill>
              </a:rPr>
              <a:t>2</a:t>
            </a:r>
            <a:r>
              <a:rPr lang="it-IT" sz="2000" dirty="0" smtClean="0">
                <a:solidFill>
                  <a:schemeClr val="bg1"/>
                </a:solidFill>
              </a:rPr>
              <a:t> </a:t>
            </a:r>
            <a:r>
              <a:rPr lang="it-IT" sz="2000" dirty="0">
                <a:solidFill>
                  <a:schemeClr val="bg1"/>
                </a:solidFill>
              </a:rPr>
              <a:t>esistente </a:t>
            </a:r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548680"/>
            <a:ext cx="5328592" cy="5477297"/>
          </a:xfrm>
        </p:spPr>
      </p:pic>
      <p:sp>
        <p:nvSpPr>
          <p:cNvPr id="8" name="Segnaposto contenuto 2"/>
          <p:cNvSpPr txBox="1">
            <a:spLocks/>
          </p:cNvSpPr>
          <p:nvPr/>
        </p:nvSpPr>
        <p:spPr>
          <a:xfrm>
            <a:off x="179512" y="1916832"/>
            <a:ext cx="1656184" cy="1080120"/>
          </a:xfrm>
          <a:prstGeom prst="rect">
            <a:avLst/>
          </a:prstGeom>
          <a:ln w="25400">
            <a:solidFill>
              <a:srgbClr val="00B050"/>
            </a:solidFill>
          </a:ln>
        </p:spPr>
        <p:txBody>
          <a:bodyPr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t-IT" sz="2000" dirty="0" smtClean="0"/>
              <a:t>Anche l’ontologia della famiglia</a:t>
            </a:r>
          </a:p>
          <a:p>
            <a:pPr marL="0" indent="0">
              <a:buFont typeface="Arial" pitchFamily="34" charset="0"/>
              <a:buNone/>
            </a:pPr>
            <a:r>
              <a:rPr lang="it-IT" sz="2000" dirty="0"/>
              <a:t>e</a:t>
            </a:r>
            <a:r>
              <a:rPr lang="it-IT" sz="2000" dirty="0" smtClean="0"/>
              <a:t>siste già!!</a:t>
            </a:r>
            <a:endParaRPr lang="it-IT" sz="2400" dirty="0"/>
          </a:p>
        </p:txBody>
      </p:sp>
      <p:cxnSp>
        <p:nvCxnSpPr>
          <p:cNvPr id="10" name="Connettore 2 9"/>
          <p:cNvCxnSpPr>
            <a:stCxn id="8" idx="3"/>
          </p:cNvCxnSpPr>
          <p:nvPr/>
        </p:nvCxnSpPr>
        <p:spPr>
          <a:xfrm flipV="1">
            <a:off x="1835696" y="1700808"/>
            <a:ext cx="1656184" cy="756084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83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6931"/>
            <a:ext cx="8229600" cy="523002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t-IT" dirty="0" smtClean="0"/>
              <a:t>Elenco di tutti </a:t>
            </a:r>
            <a:r>
              <a:rPr lang="it-IT" dirty="0"/>
              <a:t>i possibili termini relativi al dominio di </a:t>
            </a:r>
            <a:r>
              <a:rPr lang="it-IT" dirty="0" smtClean="0"/>
              <a:t>conoscenza:</a:t>
            </a:r>
          </a:p>
          <a:p>
            <a:pPr marL="400050" lvl="1" indent="0">
              <a:buNone/>
            </a:pPr>
            <a:r>
              <a:rPr lang="it-IT" dirty="0" smtClean="0">
                <a:solidFill>
                  <a:schemeClr val="accent1">
                    <a:lumMod val="75000"/>
                  </a:schemeClr>
                </a:solidFill>
              </a:rPr>
              <a:t>persona, maschio, femmina, madre, padre, fratello, sorella, antenato, cittadinanza, europea, non europea</a:t>
            </a:r>
            <a:endParaRPr lang="it-IT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dirty="0" smtClean="0"/>
              <a:t>Individuazione dei concetti e realizzazione di </a:t>
            </a:r>
            <a:r>
              <a:rPr lang="it-IT" dirty="0"/>
              <a:t>una </a:t>
            </a:r>
            <a:r>
              <a:rPr lang="it-IT" dirty="0" smtClean="0"/>
              <a:t>gerarchia (approccio ibrido)</a:t>
            </a:r>
          </a:p>
          <a:p>
            <a:pPr lvl="1"/>
            <a:r>
              <a:rPr lang="it-IT" dirty="0" smtClean="0"/>
              <a:t>Concetto top-</a:t>
            </a:r>
            <a:r>
              <a:rPr lang="it-IT" dirty="0" err="1" smtClean="0"/>
              <a:t>level</a:t>
            </a:r>
            <a:r>
              <a:rPr lang="it-IT" dirty="0" smtClean="0"/>
              <a:t>: </a:t>
            </a:r>
            <a:r>
              <a:rPr lang="it-IT" dirty="0" smtClean="0">
                <a:solidFill>
                  <a:schemeClr val="accent1">
                    <a:lumMod val="75000"/>
                  </a:schemeClr>
                </a:solidFill>
              </a:rPr>
              <a:t>Persona</a:t>
            </a:r>
          </a:p>
          <a:p>
            <a:pPr lvl="1"/>
            <a:r>
              <a:rPr lang="it-IT" dirty="0" smtClean="0"/>
              <a:t>Concetti bottom-</a:t>
            </a:r>
            <a:r>
              <a:rPr lang="it-IT" dirty="0" err="1" smtClean="0"/>
              <a:t>level</a:t>
            </a:r>
            <a:r>
              <a:rPr lang="it-IT" dirty="0" smtClean="0"/>
              <a:t>: </a:t>
            </a:r>
            <a:r>
              <a:rPr lang="it-IT" sz="2900" dirty="0" smtClean="0">
                <a:solidFill>
                  <a:schemeClr val="accent1">
                    <a:lumMod val="75000"/>
                  </a:schemeClr>
                </a:solidFill>
              </a:rPr>
              <a:t>Maschio, Femmina</a:t>
            </a:r>
          </a:p>
          <a:p>
            <a:pPr lvl="1"/>
            <a:r>
              <a:rPr lang="it-IT" sz="2900" dirty="0" smtClean="0"/>
              <a:t>……</a:t>
            </a:r>
            <a:endParaRPr lang="it-IT" sz="2900" dirty="0"/>
          </a:p>
          <a:p>
            <a:pPr marL="0" indent="0">
              <a:buNone/>
            </a:pPr>
            <a:endParaRPr lang="it-IT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dirty="0" smtClean="0"/>
              <a:t>E </a:t>
            </a:r>
            <a:r>
              <a:rPr lang="it-IT" dirty="0"/>
              <a:t>così via …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39</a:t>
            </a:fld>
            <a:endParaRPr lang="it-IT"/>
          </a:p>
        </p:txBody>
      </p:sp>
      <p:sp>
        <p:nvSpPr>
          <p:cNvPr id="2" name="Rettangolo 1"/>
          <p:cNvSpPr/>
          <p:nvPr/>
        </p:nvSpPr>
        <p:spPr>
          <a:xfrm>
            <a:off x="827584" y="0"/>
            <a:ext cx="4032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FASE 3: Definizione dei concetti</a:t>
            </a:r>
          </a:p>
        </p:txBody>
      </p:sp>
    </p:spTree>
    <p:extLst>
      <p:ext uri="{BB962C8B-B14F-4D97-AF65-F5344CB8AC3E}">
        <p14:creationId xmlns:p14="http://schemas.microsoft.com/office/powerpoint/2010/main" val="299265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0"/>
            <a:ext cx="7797552" cy="404664"/>
          </a:xfrm>
        </p:spPr>
        <p:txBody>
          <a:bodyPr/>
          <a:lstStyle/>
          <a:p>
            <a:pPr algn="l"/>
            <a:r>
              <a:rPr lang="it-IT" sz="2800" dirty="0" smtClean="0">
                <a:solidFill>
                  <a:schemeClr val="bg1"/>
                </a:solidFill>
              </a:rPr>
              <a:t>Perché?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1520" y="404664"/>
            <a:ext cx="8686800" cy="5721499"/>
          </a:xfrm>
        </p:spPr>
        <p:txBody>
          <a:bodyPr/>
          <a:lstStyle/>
          <a:p>
            <a:endParaRPr lang="it-IT" sz="1050" dirty="0" smtClean="0">
              <a:solidFill>
                <a:srgbClr val="C00000"/>
              </a:solidFill>
            </a:endParaRPr>
          </a:p>
          <a:p>
            <a:r>
              <a:rPr lang="it-IT" sz="2800" dirty="0" smtClean="0">
                <a:solidFill>
                  <a:srgbClr val="C00000"/>
                </a:solidFill>
              </a:rPr>
              <a:t>Modellizzazione concettuale</a:t>
            </a:r>
          </a:p>
          <a:p>
            <a:pPr lvl="1"/>
            <a:r>
              <a:rPr lang="it-IT" sz="2400" dirty="0" smtClean="0"/>
              <a:t>Esplicita le </a:t>
            </a:r>
            <a:r>
              <a:rPr lang="it-IT" sz="2400" dirty="0"/>
              <a:t>assunzioni sul </a:t>
            </a:r>
            <a:r>
              <a:rPr lang="it-IT" sz="2400" dirty="0" smtClean="0"/>
              <a:t>dominio </a:t>
            </a:r>
          </a:p>
          <a:p>
            <a:pPr lvl="2"/>
            <a:r>
              <a:rPr lang="it-IT" sz="1800" dirty="0"/>
              <a:t>f</a:t>
            </a:r>
            <a:r>
              <a:rPr lang="it-IT" sz="1800" dirty="0" smtClean="0"/>
              <a:t>acili modifiche se cambia la conoscenza del dominio</a:t>
            </a:r>
          </a:p>
          <a:p>
            <a:pPr lvl="2"/>
            <a:r>
              <a:rPr lang="it-IT" sz="1800" dirty="0" smtClean="0"/>
              <a:t>utile </a:t>
            </a:r>
            <a:r>
              <a:rPr lang="it-IT" sz="1800" dirty="0"/>
              <a:t>per </a:t>
            </a:r>
            <a:r>
              <a:rPr lang="it-IT" sz="1800" dirty="0" smtClean="0"/>
              <a:t>gli </a:t>
            </a:r>
            <a:r>
              <a:rPr lang="it-IT" sz="1800" dirty="0"/>
              <a:t>utenti che devono </a:t>
            </a:r>
            <a:r>
              <a:rPr lang="it-IT" sz="1800" dirty="0" smtClean="0"/>
              <a:t>conoscere il </a:t>
            </a:r>
            <a:r>
              <a:rPr lang="it-IT" sz="1800" dirty="0"/>
              <a:t>dominio </a:t>
            </a:r>
          </a:p>
          <a:p>
            <a:r>
              <a:rPr lang="it-IT" sz="2800" dirty="0" smtClean="0">
                <a:solidFill>
                  <a:srgbClr val="C00000"/>
                </a:solidFill>
              </a:rPr>
              <a:t>Compatibilità </a:t>
            </a:r>
            <a:r>
              <a:rPr lang="it-IT" sz="2800" dirty="0"/>
              <a:t>con gli </a:t>
            </a:r>
            <a:r>
              <a:rPr lang="it-IT" sz="2800" dirty="0">
                <a:solidFill>
                  <a:srgbClr val="C00000"/>
                </a:solidFill>
              </a:rPr>
              <a:t>standard </a:t>
            </a:r>
            <a:r>
              <a:rPr lang="it-IT" sz="2800" dirty="0"/>
              <a:t>del web </a:t>
            </a:r>
            <a:endParaRPr lang="it-IT" sz="2800" dirty="0" smtClean="0"/>
          </a:p>
          <a:p>
            <a:pPr lvl="1"/>
            <a:r>
              <a:rPr lang="it-IT" sz="2400" dirty="0" smtClean="0"/>
              <a:t>accessibilità</a:t>
            </a:r>
          </a:p>
          <a:p>
            <a:pPr lvl="1"/>
            <a:r>
              <a:rPr lang="it-IT" sz="2400" dirty="0" smtClean="0"/>
              <a:t>internazionalizzazione</a:t>
            </a:r>
            <a:endParaRPr lang="it-IT" sz="2400" dirty="0"/>
          </a:p>
          <a:p>
            <a:r>
              <a:rPr lang="it-IT" sz="2800" dirty="0" smtClean="0"/>
              <a:t>Localizzazione e composizione dell’informazione (semantica) del dato:</a:t>
            </a:r>
          </a:p>
          <a:p>
            <a:pPr lvl="1"/>
            <a:r>
              <a:rPr lang="it-IT" sz="2400" dirty="0" smtClean="0"/>
              <a:t>Ontologie</a:t>
            </a:r>
          </a:p>
          <a:p>
            <a:pPr lvl="1"/>
            <a:r>
              <a:rPr lang="it-IT" sz="2400" dirty="0" smtClean="0"/>
              <a:t>Nei </a:t>
            </a:r>
            <a:r>
              <a:rPr lang="it-IT" sz="2400" dirty="0" err="1" smtClean="0"/>
              <a:t>db</a:t>
            </a:r>
            <a:r>
              <a:rPr lang="it-IT" sz="2400" dirty="0" smtClean="0"/>
              <a:t> relazionali si trova  nella logica dell’applicazione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442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461473"/>
            <a:ext cx="8229600" cy="59918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t-IT" sz="2800" dirty="0" smtClean="0"/>
              <a:t>Concetto </a:t>
            </a:r>
            <a:r>
              <a:rPr lang="it-IT" sz="2800" b="1" i="1" dirty="0" smtClean="0">
                <a:solidFill>
                  <a:srgbClr val="C00000"/>
                </a:solidFill>
              </a:rPr>
              <a:t>Persona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b="1" i="1" dirty="0" smtClean="0"/>
              <a:t>Proprietà intrinseche</a:t>
            </a:r>
            <a:r>
              <a:rPr lang="it-IT" dirty="0" smtClean="0"/>
              <a:t>:</a:t>
            </a:r>
            <a:endParaRPr lang="it-IT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smtClean="0"/>
              <a:t>nome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/>
              <a:t>c</a:t>
            </a:r>
            <a:r>
              <a:rPr lang="it-IT" dirty="0" smtClean="0"/>
              <a:t>ognome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/>
              <a:t>t</a:t>
            </a:r>
            <a:r>
              <a:rPr lang="it-IT" dirty="0" smtClean="0"/>
              <a:t>elefono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smtClean="0"/>
              <a:t>indirizzo di posta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it-IT" sz="2700" b="1" i="1" dirty="0" smtClean="0"/>
          </a:p>
          <a:p>
            <a:pPr lvl="1">
              <a:buFont typeface="Wingdings" panose="05000000000000000000" pitchFamily="2" charset="2"/>
              <a:buChar char="q"/>
            </a:pPr>
            <a:endParaRPr lang="it-IT" sz="2700" b="1" i="1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2700" b="1" i="1" dirty="0" smtClean="0"/>
              <a:t>Proprietà </a:t>
            </a:r>
            <a:r>
              <a:rPr lang="it-IT" sz="2700" b="1" i="1" dirty="0"/>
              <a:t>estrinseche: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err="1" smtClean="0"/>
              <a:t>haCittadinanza</a:t>
            </a:r>
            <a:endParaRPr lang="it-IT" dirty="0"/>
          </a:p>
          <a:p>
            <a:pPr marL="914400" lvl="2" indent="0">
              <a:buNone/>
            </a:pPr>
            <a:endParaRPr lang="it-IT" dirty="0"/>
          </a:p>
        </p:txBody>
      </p:sp>
      <p:grpSp>
        <p:nvGrpSpPr>
          <p:cNvPr id="27" name="Gruppo 26"/>
          <p:cNvGrpSpPr/>
          <p:nvPr/>
        </p:nvGrpSpPr>
        <p:grpSpPr>
          <a:xfrm>
            <a:off x="5696571" y="1400703"/>
            <a:ext cx="2332556" cy="1549837"/>
            <a:chOff x="5148064" y="2362091"/>
            <a:chExt cx="2125762" cy="1549837"/>
          </a:xfrm>
        </p:grpSpPr>
        <p:sp>
          <p:nvSpPr>
            <p:cNvPr id="7" name="Rettangolo 6"/>
            <p:cNvSpPr/>
            <p:nvPr/>
          </p:nvSpPr>
          <p:spPr>
            <a:xfrm>
              <a:off x="5148064" y="2492896"/>
              <a:ext cx="1008112" cy="141903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2"/>
                  </a:solidFill>
                </a:rPr>
                <a:t>Persona</a:t>
              </a:r>
              <a:endParaRPr lang="it-IT" dirty="0">
                <a:solidFill>
                  <a:schemeClr val="tx2"/>
                </a:solidFill>
              </a:endParaRPr>
            </a:p>
          </p:txBody>
        </p:sp>
        <p:sp>
          <p:nvSpPr>
            <p:cNvPr id="8" name="CasellaDiTesto 7"/>
            <p:cNvSpPr txBox="1"/>
            <p:nvPr/>
          </p:nvSpPr>
          <p:spPr>
            <a:xfrm>
              <a:off x="6766956" y="2476391"/>
              <a:ext cx="5068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string</a:t>
              </a:r>
              <a:endParaRPr lang="it-IT" sz="1100" dirty="0"/>
            </a:p>
          </p:txBody>
        </p:sp>
        <p:cxnSp>
          <p:nvCxnSpPr>
            <p:cNvPr id="10" name="Connettore 2 9"/>
            <p:cNvCxnSpPr>
              <a:endCxn id="8" idx="1"/>
            </p:cNvCxnSpPr>
            <p:nvPr/>
          </p:nvCxnSpPr>
          <p:spPr>
            <a:xfrm flipV="1">
              <a:off x="6156176" y="2607196"/>
              <a:ext cx="610780" cy="16505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sellaDiTesto 12"/>
            <p:cNvSpPr txBox="1"/>
            <p:nvPr/>
          </p:nvSpPr>
          <p:spPr>
            <a:xfrm>
              <a:off x="6146360" y="2362091"/>
              <a:ext cx="4560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50" dirty="0" smtClean="0"/>
                <a:t>nome</a:t>
              </a:r>
              <a:endParaRPr lang="it-IT" dirty="0"/>
            </a:p>
          </p:txBody>
        </p:sp>
        <p:sp>
          <p:nvSpPr>
            <p:cNvPr id="15" name="CasellaDiTesto 14"/>
            <p:cNvSpPr txBox="1"/>
            <p:nvPr/>
          </p:nvSpPr>
          <p:spPr>
            <a:xfrm>
              <a:off x="6766956" y="2892428"/>
              <a:ext cx="5068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string</a:t>
              </a:r>
              <a:endParaRPr lang="it-IT" sz="1100" dirty="0"/>
            </a:p>
          </p:txBody>
        </p:sp>
        <p:cxnSp>
          <p:nvCxnSpPr>
            <p:cNvPr id="16" name="Connettore 2 15"/>
            <p:cNvCxnSpPr>
              <a:endCxn id="15" idx="1"/>
            </p:cNvCxnSpPr>
            <p:nvPr/>
          </p:nvCxnSpPr>
          <p:spPr>
            <a:xfrm flipV="1">
              <a:off x="6156176" y="3023233"/>
              <a:ext cx="610780" cy="16505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sellaDiTesto 16"/>
            <p:cNvSpPr txBox="1"/>
            <p:nvPr/>
          </p:nvSpPr>
          <p:spPr>
            <a:xfrm>
              <a:off x="6156176" y="2778128"/>
              <a:ext cx="6313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50" dirty="0" smtClean="0"/>
                <a:t>cognome</a:t>
              </a:r>
              <a:endParaRPr lang="it-IT" dirty="0"/>
            </a:p>
          </p:txBody>
        </p:sp>
        <p:sp>
          <p:nvSpPr>
            <p:cNvPr id="18" name="CasellaDiTesto 17"/>
            <p:cNvSpPr txBox="1"/>
            <p:nvPr/>
          </p:nvSpPr>
          <p:spPr>
            <a:xfrm>
              <a:off x="6766956" y="3274408"/>
              <a:ext cx="4619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string</a:t>
              </a:r>
              <a:endParaRPr lang="it-IT" sz="1100" dirty="0"/>
            </a:p>
          </p:txBody>
        </p:sp>
        <p:cxnSp>
          <p:nvCxnSpPr>
            <p:cNvPr id="19" name="Connettore 2 18"/>
            <p:cNvCxnSpPr>
              <a:endCxn id="18" idx="1"/>
            </p:cNvCxnSpPr>
            <p:nvPr/>
          </p:nvCxnSpPr>
          <p:spPr>
            <a:xfrm flipV="1">
              <a:off x="6156176" y="3405213"/>
              <a:ext cx="610780" cy="16506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sellaDiTesto 19"/>
            <p:cNvSpPr txBox="1"/>
            <p:nvPr/>
          </p:nvSpPr>
          <p:spPr>
            <a:xfrm>
              <a:off x="6156176" y="3160108"/>
              <a:ext cx="59049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50" dirty="0"/>
                <a:t>telefono</a:t>
              </a:r>
            </a:p>
          </p:txBody>
        </p:sp>
        <p:sp>
          <p:nvSpPr>
            <p:cNvPr id="21" name="CasellaDiTesto 20"/>
            <p:cNvSpPr txBox="1"/>
            <p:nvPr/>
          </p:nvSpPr>
          <p:spPr>
            <a:xfrm>
              <a:off x="6766956" y="3650318"/>
              <a:ext cx="50687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err="1" smtClean="0"/>
                <a:t>string</a:t>
              </a:r>
              <a:endParaRPr lang="it-IT" sz="1100" dirty="0"/>
            </a:p>
          </p:txBody>
        </p:sp>
        <p:cxnSp>
          <p:nvCxnSpPr>
            <p:cNvPr id="22" name="Connettore 2 21"/>
            <p:cNvCxnSpPr>
              <a:endCxn id="21" idx="1"/>
            </p:cNvCxnSpPr>
            <p:nvPr/>
          </p:nvCxnSpPr>
          <p:spPr>
            <a:xfrm flipV="1">
              <a:off x="6156176" y="3781123"/>
              <a:ext cx="610780" cy="16505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sellaDiTesto 22"/>
            <p:cNvSpPr txBox="1"/>
            <p:nvPr/>
          </p:nvSpPr>
          <p:spPr>
            <a:xfrm>
              <a:off x="6156176" y="3536018"/>
              <a:ext cx="89727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050" dirty="0"/>
                <a:t>i</a:t>
              </a:r>
              <a:r>
                <a:rPr lang="it-IT" sz="1050" dirty="0" smtClean="0"/>
                <a:t>ndirizzo-posta</a:t>
              </a:r>
              <a:endParaRPr lang="it-IT" sz="1050" dirty="0"/>
            </a:p>
          </p:txBody>
        </p:sp>
      </p:grpSp>
      <p:sp>
        <p:nvSpPr>
          <p:cNvPr id="69" name="Parentesi graffa chiusa 68"/>
          <p:cNvSpPr/>
          <p:nvPr/>
        </p:nvSpPr>
        <p:spPr>
          <a:xfrm>
            <a:off x="4757996" y="1401648"/>
            <a:ext cx="756084" cy="1809558"/>
          </a:xfrm>
          <a:prstGeom prst="rightBrace">
            <a:avLst>
              <a:gd name="adj1" fmla="val 8333"/>
              <a:gd name="adj2" fmla="val 5041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0" name="Parentesi graffa chiusa 69"/>
          <p:cNvSpPr/>
          <p:nvPr/>
        </p:nvSpPr>
        <p:spPr>
          <a:xfrm>
            <a:off x="4757996" y="3948545"/>
            <a:ext cx="612772" cy="1563882"/>
          </a:xfrm>
          <a:prstGeom prst="rightBrace">
            <a:avLst>
              <a:gd name="adj1" fmla="val 8333"/>
              <a:gd name="adj2" fmla="val 5041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40</a:t>
            </a:fld>
            <a:endParaRPr lang="it-IT"/>
          </a:p>
        </p:txBody>
      </p:sp>
      <p:sp>
        <p:nvSpPr>
          <p:cNvPr id="45" name="Rettangolo 44"/>
          <p:cNvSpPr/>
          <p:nvPr/>
        </p:nvSpPr>
        <p:spPr>
          <a:xfrm>
            <a:off x="6636046" y="3817823"/>
            <a:ext cx="1106181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2"/>
                </a:solidFill>
              </a:rPr>
              <a:t>Persona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Rettangolo 47"/>
          <p:cNvSpPr/>
          <p:nvPr/>
        </p:nvSpPr>
        <p:spPr>
          <a:xfrm>
            <a:off x="6424582" y="5676958"/>
            <a:ext cx="1502889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2"/>
                </a:solidFill>
              </a:rPr>
              <a:t>Cittadinanza</a:t>
            </a:r>
            <a:endParaRPr lang="it-IT" dirty="0">
              <a:solidFill>
                <a:schemeClr val="tx2"/>
              </a:solidFill>
            </a:endParaRPr>
          </a:p>
        </p:txBody>
      </p:sp>
      <p:cxnSp>
        <p:nvCxnSpPr>
          <p:cNvPr id="36" name="Connettore 2 35"/>
          <p:cNvCxnSpPr>
            <a:stCxn id="45" idx="2"/>
            <a:endCxn id="48" idx="0"/>
          </p:cNvCxnSpPr>
          <p:nvPr/>
        </p:nvCxnSpPr>
        <p:spPr>
          <a:xfrm flipH="1">
            <a:off x="7176027" y="4321879"/>
            <a:ext cx="13110" cy="1355079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/>
          <p:cNvSpPr txBox="1"/>
          <p:nvPr/>
        </p:nvSpPr>
        <p:spPr>
          <a:xfrm rot="16200000" flipV="1">
            <a:off x="6742623" y="4976514"/>
            <a:ext cx="11887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 smtClean="0"/>
              <a:t>haCittadinanza</a:t>
            </a:r>
            <a:endParaRPr lang="it-IT" sz="1050" dirty="0"/>
          </a:p>
        </p:txBody>
      </p:sp>
      <p:sp>
        <p:nvSpPr>
          <p:cNvPr id="2" name="Rettangolo 1"/>
          <p:cNvSpPr/>
          <p:nvPr/>
        </p:nvSpPr>
        <p:spPr>
          <a:xfrm>
            <a:off x="827584" y="0"/>
            <a:ext cx="37645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FASE 4: Definizione delle Proprietà</a:t>
            </a:r>
          </a:p>
        </p:txBody>
      </p:sp>
    </p:spTree>
    <p:extLst>
      <p:ext uri="{BB962C8B-B14F-4D97-AF65-F5344CB8AC3E}">
        <p14:creationId xmlns:p14="http://schemas.microsoft.com/office/powerpoint/2010/main" val="112216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41</a:t>
            </a:fld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755576" y="14024"/>
            <a:ext cx="42776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Rappresentazione grafica dell’ontologia</a:t>
            </a: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06" y="548680"/>
            <a:ext cx="7560840" cy="5339357"/>
          </a:xfrm>
        </p:spPr>
      </p:pic>
      <p:sp>
        <p:nvSpPr>
          <p:cNvPr id="3" name="Rettangolo 2"/>
          <p:cNvSpPr/>
          <p:nvPr/>
        </p:nvSpPr>
        <p:spPr>
          <a:xfrm>
            <a:off x="6131836" y="2492896"/>
            <a:ext cx="2232248" cy="1728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24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55576" y="-31937"/>
            <a:ext cx="7931224" cy="43204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it-IT" sz="2000" dirty="0" smtClean="0">
                <a:solidFill>
                  <a:schemeClr val="bg1"/>
                </a:solidFill>
              </a:rPr>
              <a:t>L’ontologia pubblicata non è adatta alle esigenze del registro degli individui e della famiglia </a:t>
            </a:r>
          </a:p>
          <a:p>
            <a:pPr marL="400050" lvl="1" indent="0">
              <a:buNone/>
            </a:pP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42</a:t>
            </a:fld>
            <a:endParaRPr lang="it-IT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313"/>
            <a:ext cx="9144000" cy="533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2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5184576"/>
          </a:xfrm>
        </p:spPr>
        <p:txBody>
          <a:bodyPr/>
          <a:lstStyle/>
          <a:p>
            <a:pPr marL="0" indent="0" algn="just">
              <a:buNone/>
            </a:pPr>
            <a:r>
              <a:rPr lang="it-IT" dirty="0" smtClean="0"/>
              <a:t>La pizza è uno dei cibi preferiti dagli italiani. </a:t>
            </a:r>
          </a:p>
          <a:p>
            <a:pPr marL="0" indent="0" algn="just">
              <a:buNone/>
            </a:pPr>
            <a:r>
              <a:rPr lang="it-IT" dirty="0" smtClean="0"/>
              <a:t>Ci sono diversi tipi di pizza: rossa, bianca, marinara, margherita, </a:t>
            </a:r>
            <a:r>
              <a:rPr lang="it-IT" dirty="0" err="1" smtClean="0"/>
              <a:t>napoli</a:t>
            </a:r>
            <a:r>
              <a:rPr lang="it-IT" dirty="0" smtClean="0"/>
              <a:t>, funghi, prosciutto crudo, crostino, capricciosa, viennese, fiori di zucca e alici, ….. che variano a seconda del condimento. La base della pizza può essere di due tipi: pizza romana (sottile e croccante), pizza napoletana (spessa e soffice). Ovviamente una pizza ha una ed una sola base.</a:t>
            </a:r>
          </a:p>
          <a:p>
            <a:pPr marL="0" indent="0">
              <a:buNone/>
            </a:pP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43</a:t>
            </a:fld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755576" y="14024"/>
            <a:ext cx="35188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 smtClean="0">
                <a:solidFill>
                  <a:schemeClr val="bg1"/>
                </a:solidFill>
              </a:rPr>
              <a:t>Esercizio 1</a:t>
            </a:r>
            <a:r>
              <a:rPr lang="it-IT" sz="2000" dirty="0" smtClean="0">
                <a:solidFill>
                  <a:schemeClr val="bg1"/>
                </a:solidFill>
              </a:rPr>
              <a:t>: ontologia della Pizza</a:t>
            </a:r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38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0"/>
            <a:ext cx="7776864" cy="634082"/>
          </a:xfrm>
        </p:spPr>
        <p:txBody>
          <a:bodyPr/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Esercitazione: ontologia della pizza - </a:t>
            </a:r>
            <a:r>
              <a:rPr lang="it-IT" sz="2400" dirty="0" smtClean="0">
                <a:solidFill>
                  <a:schemeClr val="bg1"/>
                </a:solidFill>
              </a:rPr>
              <a:t>Fase </a:t>
            </a:r>
            <a:r>
              <a:rPr lang="it-IT" sz="2400" dirty="0">
                <a:solidFill>
                  <a:schemeClr val="bg1"/>
                </a:solidFill>
              </a:rPr>
              <a:t>1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it-IT" sz="2400" dirty="0"/>
              <a:t>Quale è il dominio della nostra ontologia?</a:t>
            </a:r>
          </a:p>
          <a:p>
            <a:pPr marL="685800" lvl="1">
              <a:buFont typeface="Wingdings" panose="05000000000000000000" pitchFamily="2" charset="2"/>
              <a:buChar char="q"/>
            </a:pPr>
            <a:r>
              <a:rPr lang="it-IT" sz="2000" dirty="0" smtClean="0">
                <a:solidFill>
                  <a:srgbClr val="C00000"/>
                </a:solidFill>
              </a:rPr>
              <a:t>La pizza </a:t>
            </a:r>
            <a:endParaRPr lang="it-IT" sz="20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/>
              <a:t>Per quali scopi verrà utilizzata l’ontologia?</a:t>
            </a:r>
          </a:p>
          <a:p>
            <a:pPr marL="685800" lvl="1">
              <a:buFont typeface="Wingdings" panose="05000000000000000000" pitchFamily="2" charset="2"/>
              <a:buChar char="q"/>
            </a:pPr>
            <a:r>
              <a:rPr lang="it-IT" sz="1800" dirty="0" smtClean="0">
                <a:solidFill>
                  <a:srgbClr val="C00000"/>
                </a:solidFill>
              </a:rPr>
              <a:t>Per descrivere i diversi tipi di pizza</a:t>
            </a:r>
            <a:endParaRPr lang="it-IT" sz="20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/>
              <a:t>Quali nuove informazioni si vogliono dedurre dall’ontologia?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1800" dirty="0" smtClean="0">
                <a:solidFill>
                  <a:srgbClr val="C00000"/>
                </a:solidFill>
              </a:rPr>
              <a:t>….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1800" dirty="0" smtClean="0">
                <a:solidFill>
                  <a:srgbClr val="C00000"/>
                </a:solidFill>
              </a:rPr>
              <a:t>……….</a:t>
            </a:r>
          </a:p>
          <a:p>
            <a:pPr>
              <a:buFont typeface="Wingdings" panose="05000000000000000000" pitchFamily="2" charset="2"/>
              <a:buChar char="Ø"/>
            </a:pPr>
            <a:endParaRPr lang="it-IT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/>
              <a:t>Chi utilizzerà l’ontologia?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1800" dirty="0" smtClean="0">
                <a:solidFill>
                  <a:srgbClr val="C00000"/>
                </a:solidFill>
              </a:rPr>
              <a:t>I golosi di pizza  </a:t>
            </a:r>
            <a:endParaRPr lang="it-IT" sz="1800" dirty="0">
              <a:solidFill>
                <a:srgbClr val="C00000"/>
              </a:solidFill>
            </a:endParaRPr>
          </a:p>
          <a:p>
            <a:endParaRPr lang="it-IT" sz="1000" dirty="0">
              <a:solidFill>
                <a:srgbClr val="7F7F7F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44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4089711"/>
            <a:ext cx="2411760" cy="166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7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3528" y="1628800"/>
            <a:ext cx="1368152" cy="1080120"/>
          </a:xfrm>
          <a:ln w="25400">
            <a:solidFill>
              <a:srgbClr val="00B05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smtClean="0"/>
              <a:t>Esiste già l’ontologia della pizza</a:t>
            </a: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45</a:t>
            </a:fld>
            <a:endParaRPr lang="it-IT"/>
          </a:p>
        </p:txBody>
      </p:sp>
      <p:sp>
        <p:nvSpPr>
          <p:cNvPr id="2" name="Rettangolo 1"/>
          <p:cNvSpPr/>
          <p:nvPr/>
        </p:nvSpPr>
        <p:spPr>
          <a:xfrm>
            <a:off x="755576" y="1"/>
            <a:ext cx="82089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Esercitazione: Cercare </a:t>
            </a:r>
            <a:r>
              <a:rPr lang="it-IT" dirty="0">
                <a:solidFill>
                  <a:schemeClr val="bg1"/>
                </a:solidFill>
              </a:rPr>
              <a:t>e valutare la possibilità di usare una </a:t>
            </a:r>
            <a:r>
              <a:rPr lang="it-IT" dirty="0" smtClean="0">
                <a:solidFill>
                  <a:schemeClr val="bg1"/>
                </a:solidFill>
              </a:rPr>
              <a:t>ontologia - </a:t>
            </a:r>
            <a:r>
              <a:rPr lang="it-IT" dirty="0">
                <a:solidFill>
                  <a:schemeClr val="bg1"/>
                </a:solidFill>
              </a:rPr>
              <a:t>FASE </a:t>
            </a:r>
            <a:r>
              <a:rPr lang="it-IT" dirty="0" smtClean="0">
                <a:solidFill>
                  <a:schemeClr val="bg1"/>
                </a:solidFill>
              </a:rPr>
              <a:t>2</a:t>
            </a:r>
            <a:r>
              <a:rPr lang="it-IT" sz="2000" dirty="0" smtClean="0">
                <a:solidFill>
                  <a:schemeClr val="bg1"/>
                </a:solidFill>
              </a:rPr>
              <a:t> </a:t>
            </a:r>
            <a:r>
              <a:rPr lang="it-IT" sz="2000" dirty="0">
                <a:solidFill>
                  <a:schemeClr val="bg1"/>
                </a:solidFill>
              </a:rPr>
              <a:t>esistente 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113" y="476672"/>
            <a:ext cx="6299389" cy="5688632"/>
          </a:xfrm>
          <a:prstGeom prst="rect">
            <a:avLst/>
          </a:prstGeom>
        </p:spPr>
      </p:pic>
      <p:cxnSp>
        <p:nvCxnSpPr>
          <p:cNvPr id="7" name="Connettore 2 6"/>
          <p:cNvCxnSpPr>
            <a:stCxn id="3" idx="3"/>
          </p:cNvCxnSpPr>
          <p:nvPr/>
        </p:nvCxnSpPr>
        <p:spPr>
          <a:xfrm flipV="1">
            <a:off x="1691680" y="1844824"/>
            <a:ext cx="1080120" cy="324036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>
            <a:stCxn id="3" idx="3"/>
          </p:cNvCxnSpPr>
          <p:nvPr/>
        </p:nvCxnSpPr>
        <p:spPr>
          <a:xfrm>
            <a:off x="1691680" y="2168860"/>
            <a:ext cx="1080120" cy="1260140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3" idx="3"/>
          </p:cNvCxnSpPr>
          <p:nvPr/>
        </p:nvCxnSpPr>
        <p:spPr>
          <a:xfrm>
            <a:off x="1691680" y="2168860"/>
            <a:ext cx="1224136" cy="349238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31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6931"/>
            <a:ext cx="8229600" cy="5230025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t-IT" dirty="0" smtClean="0"/>
              <a:t>Elenco di tutti </a:t>
            </a:r>
            <a:r>
              <a:rPr lang="it-IT" dirty="0"/>
              <a:t>i possibili termini relativi al dominio di </a:t>
            </a:r>
            <a:r>
              <a:rPr lang="it-IT" dirty="0" smtClean="0"/>
              <a:t>conoscenza:</a:t>
            </a:r>
          </a:p>
          <a:p>
            <a:pPr lvl="1"/>
            <a:r>
              <a:rPr lang="it-IT" dirty="0">
                <a:solidFill>
                  <a:schemeClr val="tx2"/>
                </a:solidFill>
              </a:rPr>
              <a:t>Pizza, cibo, pizze bianche, pizze rosse, marinara, margherita, </a:t>
            </a:r>
            <a:r>
              <a:rPr lang="it-IT" dirty="0" err="1">
                <a:solidFill>
                  <a:schemeClr val="tx2"/>
                </a:solidFill>
              </a:rPr>
              <a:t>napoli</a:t>
            </a:r>
            <a:r>
              <a:rPr lang="it-IT" dirty="0">
                <a:solidFill>
                  <a:schemeClr val="tx2"/>
                </a:solidFill>
              </a:rPr>
              <a:t>, funghi, prosciutto crudo, crostino, capricciosa, viennese, fiori di zucca e alici, condimento, base, pizza romana, sottile e croccante, pizza napoletana, spessa e soffice. </a:t>
            </a:r>
          </a:p>
          <a:p>
            <a:pPr marL="0" indent="0">
              <a:buNone/>
            </a:pPr>
            <a:endParaRPr lang="it-IT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dirty="0" smtClean="0"/>
              <a:t>Individuazione dei concetti e realizzazione di </a:t>
            </a:r>
            <a:r>
              <a:rPr lang="it-IT" dirty="0"/>
              <a:t>una </a:t>
            </a:r>
            <a:r>
              <a:rPr lang="it-IT" dirty="0" smtClean="0"/>
              <a:t>gerarchia (approccio ibrido)</a:t>
            </a:r>
          </a:p>
          <a:p>
            <a:pPr lvl="1"/>
            <a:r>
              <a:rPr lang="it-IT" dirty="0" smtClean="0"/>
              <a:t>Concetto top-</a:t>
            </a:r>
            <a:r>
              <a:rPr lang="it-IT" dirty="0" err="1" smtClean="0"/>
              <a:t>level</a:t>
            </a:r>
            <a:r>
              <a:rPr lang="it-IT" dirty="0" smtClean="0"/>
              <a:t>: </a:t>
            </a:r>
            <a:r>
              <a:rPr lang="it-IT" dirty="0" smtClean="0">
                <a:solidFill>
                  <a:schemeClr val="tx2"/>
                </a:solidFill>
              </a:rPr>
              <a:t>Pizza</a:t>
            </a:r>
          </a:p>
          <a:p>
            <a:pPr lvl="1"/>
            <a:r>
              <a:rPr lang="it-IT" dirty="0" smtClean="0"/>
              <a:t>Concetti bottom-</a:t>
            </a:r>
            <a:r>
              <a:rPr lang="it-IT" dirty="0" err="1" smtClean="0"/>
              <a:t>level</a:t>
            </a:r>
            <a:r>
              <a:rPr lang="it-IT" dirty="0" smtClean="0"/>
              <a:t>: </a:t>
            </a:r>
            <a:r>
              <a:rPr lang="it-IT" dirty="0" smtClean="0">
                <a:solidFill>
                  <a:schemeClr val="tx2"/>
                </a:solidFill>
              </a:rPr>
              <a:t>Pizza Bianca, Pizza Rossa</a:t>
            </a:r>
            <a:endParaRPr lang="it-IT" sz="2900" dirty="0" smtClean="0">
              <a:solidFill>
                <a:schemeClr val="tx2"/>
              </a:solidFill>
            </a:endParaRPr>
          </a:p>
          <a:p>
            <a:pPr lvl="1"/>
            <a:r>
              <a:rPr lang="it-IT" sz="2900" dirty="0" smtClean="0"/>
              <a:t>……</a:t>
            </a:r>
            <a:endParaRPr lang="it-IT" sz="2900" dirty="0"/>
          </a:p>
          <a:p>
            <a:pPr marL="0" indent="0">
              <a:buNone/>
            </a:pPr>
            <a:endParaRPr lang="it-IT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dirty="0" smtClean="0"/>
              <a:t>E </a:t>
            </a:r>
            <a:r>
              <a:rPr lang="it-IT" dirty="0"/>
              <a:t>così via …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46</a:t>
            </a:fld>
            <a:endParaRPr lang="it-IT"/>
          </a:p>
        </p:txBody>
      </p:sp>
      <p:sp>
        <p:nvSpPr>
          <p:cNvPr id="2" name="Rettangolo 1"/>
          <p:cNvSpPr/>
          <p:nvPr/>
        </p:nvSpPr>
        <p:spPr>
          <a:xfrm>
            <a:off x="827584" y="0"/>
            <a:ext cx="4032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FASE 3: Definizione dei concetti</a:t>
            </a:r>
          </a:p>
        </p:txBody>
      </p:sp>
    </p:spTree>
    <p:extLst>
      <p:ext uri="{BB962C8B-B14F-4D97-AF65-F5344CB8AC3E}">
        <p14:creationId xmlns:p14="http://schemas.microsoft.com/office/powerpoint/2010/main" val="246143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461473"/>
            <a:ext cx="8229600" cy="59918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t-IT" sz="2800" dirty="0" smtClean="0"/>
              <a:t>Concetto </a:t>
            </a:r>
            <a:r>
              <a:rPr lang="it-IT" sz="2800" b="1" i="1" dirty="0" smtClean="0">
                <a:solidFill>
                  <a:srgbClr val="C00000"/>
                </a:solidFill>
              </a:rPr>
              <a:t>Pizza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b="1" i="1" dirty="0" smtClean="0"/>
              <a:t>Proprietà intrinseche</a:t>
            </a:r>
            <a:r>
              <a:rPr lang="it-IT" dirty="0" smtClean="0"/>
              <a:t>:</a:t>
            </a:r>
            <a:endParaRPr lang="it-IT" dirty="0"/>
          </a:p>
          <a:p>
            <a:pPr marL="457200" lvl="1" indent="0">
              <a:buNone/>
            </a:pPr>
            <a:endParaRPr lang="it-IT" sz="2700" b="1" i="1" dirty="0" smtClean="0"/>
          </a:p>
          <a:p>
            <a:pPr marL="457200" lvl="1" indent="0">
              <a:buNone/>
            </a:pPr>
            <a:endParaRPr lang="it-IT" sz="2700" b="1" i="1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2700" b="1" i="1" dirty="0" smtClean="0"/>
              <a:t>Proprietà </a:t>
            </a:r>
            <a:r>
              <a:rPr lang="it-IT" sz="2700" b="1" i="1" dirty="0"/>
              <a:t>estrinseche: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err="1" smtClean="0"/>
              <a:t>conditaCon</a:t>
            </a:r>
            <a:endParaRPr lang="it-IT" dirty="0"/>
          </a:p>
          <a:p>
            <a:pPr marL="914400" lvl="2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47</a:t>
            </a:fld>
            <a:endParaRPr lang="it-IT"/>
          </a:p>
        </p:txBody>
      </p:sp>
      <p:sp>
        <p:nvSpPr>
          <p:cNvPr id="45" name="Rettangolo 44"/>
          <p:cNvSpPr/>
          <p:nvPr/>
        </p:nvSpPr>
        <p:spPr>
          <a:xfrm>
            <a:off x="1403648" y="4069851"/>
            <a:ext cx="1106181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2"/>
                </a:solidFill>
              </a:rPr>
              <a:t>Pizza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8" name="Rettangolo 47"/>
          <p:cNvSpPr/>
          <p:nvPr/>
        </p:nvSpPr>
        <p:spPr>
          <a:xfrm>
            <a:off x="5364088" y="4048010"/>
            <a:ext cx="1502889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2"/>
                </a:solidFill>
              </a:rPr>
              <a:t>Condimento</a:t>
            </a:r>
            <a:endParaRPr lang="it-IT" dirty="0">
              <a:solidFill>
                <a:schemeClr val="tx2"/>
              </a:solidFill>
            </a:endParaRPr>
          </a:p>
        </p:txBody>
      </p:sp>
      <p:cxnSp>
        <p:nvCxnSpPr>
          <p:cNvPr id="36" name="Connettore 2 35"/>
          <p:cNvCxnSpPr>
            <a:stCxn id="45" idx="3"/>
            <a:endCxn id="48" idx="1"/>
          </p:cNvCxnSpPr>
          <p:nvPr/>
        </p:nvCxnSpPr>
        <p:spPr>
          <a:xfrm flipV="1">
            <a:off x="2509829" y="4300038"/>
            <a:ext cx="2854259" cy="21841"/>
          </a:xfrm>
          <a:prstGeom prst="straightConnector1">
            <a:avLst/>
          </a:prstGeom>
          <a:ln w="25400"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/>
          <p:cNvSpPr txBox="1"/>
          <p:nvPr/>
        </p:nvSpPr>
        <p:spPr>
          <a:xfrm rot="10800000" flipV="1">
            <a:off x="3342606" y="4046122"/>
            <a:ext cx="11887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 smtClean="0"/>
              <a:t>conditaCon</a:t>
            </a:r>
            <a:endParaRPr lang="it-IT" sz="1050" dirty="0"/>
          </a:p>
        </p:txBody>
      </p:sp>
      <p:sp>
        <p:nvSpPr>
          <p:cNvPr id="2" name="Rettangolo 1"/>
          <p:cNvSpPr/>
          <p:nvPr/>
        </p:nvSpPr>
        <p:spPr>
          <a:xfrm>
            <a:off x="827584" y="0"/>
            <a:ext cx="37645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FASE 4: Definizione delle Proprietà</a:t>
            </a:r>
          </a:p>
        </p:txBody>
      </p:sp>
    </p:spTree>
    <p:extLst>
      <p:ext uri="{BB962C8B-B14F-4D97-AF65-F5344CB8AC3E}">
        <p14:creationId xmlns:p14="http://schemas.microsoft.com/office/powerpoint/2010/main" val="13607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48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827584" y="0"/>
            <a:ext cx="4032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Rappresentazione Grafica</a:t>
            </a: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3" name="Segnaposto contenut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92696"/>
            <a:ext cx="8652454" cy="5001419"/>
          </a:xfrm>
        </p:spPr>
      </p:pic>
    </p:spTree>
    <p:extLst>
      <p:ext uri="{BB962C8B-B14F-4D97-AF65-F5344CB8AC3E}">
        <p14:creationId xmlns:p14="http://schemas.microsoft.com/office/powerpoint/2010/main" val="169305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09301" y="692696"/>
            <a:ext cx="7853586" cy="5433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smtClean="0"/>
              <a:t>Si </a:t>
            </a:r>
            <a:r>
              <a:rPr lang="it-IT" sz="2400" dirty="0"/>
              <a:t>può </a:t>
            </a:r>
            <a:r>
              <a:rPr lang="it-IT" sz="2400" dirty="0" smtClean="0"/>
              <a:t>iniziare a disegnare una ontologia facendo una rappresentazione grafica tipo diagramma</a:t>
            </a:r>
            <a:r>
              <a:rPr lang="it-IT" sz="2400" dirty="0"/>
              <a:t> </a:t>
            </a:r>
            <a:r>
              <a:rPr lang="it-IT" sz="2400" b="1" dirty="0" smtClean="0"/>
              <a:t>E-R</a:t>
            </a:r>
            <a:r>
              <a:rPr lang="it-IT" sz="2400" dirty="0" smtClean="0"/>
              <a:t>: </a:t>
            </a:r>
          </a:p>
          <a:p>
            <a:pPr>
              <a:buFont typeface="Wingdings" panose="05000000000000000000" pitchFamily="2" charset="2"/>
              <a:buChar char="Ø"/>
            </a:pPr>
            <a:endParaRPr lang="it-IT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 smtClean="0"/>
              <a:t>entità = </a:t>
            </a:r>
            <a:r>
              <a:rPr lang="it-IT" sz="2400" dirty="0" smtClean="0">
                <a:solidFill>
                  <a:srgbClr val="C00000"/>
                </a:solidFill>
              </a:rPr>
              <a:t>concetti</a:t>
            </a:r>
          </a:p>
          <a:p>
            <a:pPr>
              <a:buFont typeface="Wingdings" panose="05000000000000000000" pitchFamily="2" charset="2"/>
              <a:buChar char="Ø"/>
            </a:pPr>
            <a:endParaRPr lang="it-IT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 smtClean="0"/>
              <a:t>relazioni = </a:t>
            </a:r>
            <a:r>
              <a:rPr lang="it-IT" sz="2400" dirty="0" smtClean="0">
                <a:solidFill>
                  <a:srgbClr val="C00000"/>
                </a:solidFill>
              </a:rPr>
              <a:t>proprietà estrinseche</a:t>
            </a:r>
          </a:p>
          <a:p>
            <a:pPr>
              <a:buFont typeface="Wingdings" panose="05000000000000000000" pitchFamily="2" charset="2"/>
              <a:buChar char="Ø"/>
            </a:pPr>
            <a:endParaRPr lang="it-IT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 smtClean="0"/>
              <a:t>attributi = </a:t>
            </a:r>
            <a:r>
              <a:rPr lang="it-IT" sz="2400" dirty="0">
                <a:solidFill>
                  <a:srgbClr val="C00000"/>
                </a:solidFill>
              </a:rPr>
              <a:t>proprietà </a:t>
            </a:r>
            <a:r>
              <a:rPr lang="it-IT" sz="2400" dirty="0" smtClean="0">
                <a:solidFill>
                  <a:srgbClr val="C00000"/>
                </a:solidFill>
              </a:rPr>
              <a:t>intrinseche</a:t>
            </a:r>
            <a:endParaRPr lang="it-IT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it-IT" sz="2800" dirty="0" smtClean="0"/>
              <a:t> </a:t>
            </a:r>
            <a:endParaRPr lang="it-IT" sz="2800" dirty="0"/>
          </a:p>
          <a:p>
            <a:endParaRPr lang="it-IT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49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827584" y="5479"/>
            <a:ext cx="27363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smtClean="0">
                <a:solidFill>
                  <a:schemeClr val="bg1"/>
                </a:solidFill>
              </a:rPr>
              <a:t>Per concludere…..</a:t>
            </a:r>
            <a:endParaRPr lang="it-I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59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0"/>
            <a:ext cx="7797552" cy="404664"/>
          </a:xfrm>
        </p:spPr>
        <p:txBody>
          <a:bodyPr/>
          <a:lstStyle/>
          <a:p>
            <a:pPr algn="l"/>
            <a:r>
              <a:rPr lang="it-IT" sz="2800" dirty="0" smtClean="0">
                <a:solidFill>
                  <a:schemeClr val="bg1"/>
                </a:solidFill>
              </a:rPr>
              <a:t>Esemplificando…….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it-IT" sz="20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 smtClean="0">
                <a:solidFill>
                  <a:srgbClr val="C00000"/>
                </a:solidFill>
              </a:rPr>
              <a:t>Integrazione </a:t>
            </a:r>
            <a:r>
              <a:rPr lang="it-IT" sz="2400" dirty="0">
                <a:solidFill>
                  <a:srgbClr val="C00000"/>
                </a:solidFill>
              </a:rPr>
              <a:t>fonti eterogenee </a:t>
            </a:r>
            <a:endParaRPr lang="it-IT" sz="24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it-IT" sz="2400" dirty="0">
                <a:sym typeface="Wingdings" panose="05000000000000000000" pitchFamily="2" charset="2"/>
              </a:rPr>
              <a:t>	</a:t>
            </a:r>
            <a:r>
              <a:rPr lang="it-IT" sz="2400" dirty="0" smtClean="0">
                <a:sym typeface="Wingdings" panose="05000000000000000000" pitchFamily="2" charset="2"/>
              </a:rPr>
              <a:t> </a:t>
            </a:r>
            <a:r>
              <a:rPr lang="it-IT" sz="2400" dirty="0">
                <a:sym typeface="Wingdings" panose="05000000000000000000" pitchFamily="2" charset="2"/>
              </a:rPr>
              <a:t>integrazione interna </a:t>
            </a:r>
            <a:r>
              <a:rPr lang="it-IT" sz="2400" dirty="0" smtClean="0">
                <a:sym typeface="Wingdings" panose="05000000000000000000" pitchFamily="2" charset="2"/>
              </a:rPr>
              <a:t>all’Istituto</a:t>
            </a:r>
          </a:p>
          <a:p>
            <a:pPr marL="0" indent="0">
              <a:buNone/>
            </a:pPr>
            <a:endParaRPr lang="it-IT" sz="2400" dirty="0" smtClean="0"/>
          </a:p>
          <a:p>
            <a:pPr marL="0" indent="0">
              <a:buNone/>
            </a:pPr>
            <a:endParaRPr lang="it-IT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 smtClean="0">
                <a:solidFill>
                  <a:srgbClr val="C00000"/>
                </a:solidFill>
              </a:rPr>
              <a:t>Pubblicazione </a:t>
            </a:r>
            <a:r>
              <a:rPr lang="it-IT" sz="2400" dirty="0">
                <a:solidFill>
                  <a:srgbClr val="C00000"/>
                </a:solidFill>
              </a:rPr>
              <a:t>dati arricchiti semanticamente e linkati con altri dati </a:t>
            </a:r>
            <a:endParaRPr lang="it-IT" sz="2400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it-IT" sz="2400" dirty="0">
                <a:sym typeface="Wingdings" panose="05000000000000000000" pitchFamily="2" charset="2"/>
              </a:rPr>
              <a:t>	</a:t>
            </a:r>
            <a:r>
              <a:rPr lang="it-IT" sz="2400" dirty="0" smtClean="0">
                <a:sym typeface="Wingdings" panose="05000000000000000000" pitchFamily="2" charset="2"/>
              </a:rPr>
              <a:t> </a:t>
            </a:r>
            <a:r>
              <a:rPr lang="it-IT" sz="2400" dirty="0">
                <a:sym typeface="Wingdings" panose="05000000000000000000" pitchFamily="2" charset="2"/>
              </a:rPr>
              <a:t>integrazione dati esterna all’Istituto</a:t>
            </a:r>
            <a:endParaRPr lang="it-IT" sz="2400" dirty="0"/>
          </a:p>
          <a:p>
            <a:pPr>
              <a:buFont typeface="Wingdings" panose="05000000000000000000" pitchFamily="2" charset="2"/>
              <a:buChar char="Ø"/>
            </a:pPr>
            <a:endParaRPr lang="it-IT" sz="2000" dirty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963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328592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Una buona ontologia dovrebbe avere le seguenti caratteristiche: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2800" dirty="0" smtClean="0">
                <a:solidFill>
                  <a:srgbClr val="C00000"/>
                </a:solidFill>
              </a:rPr>
              <a:t>È chiara </a:t>
            </a:r>
            <a:r>
              <a:rPr lang="it-IT" sz="2800" dirty="0">
                <a:solidFill>
                  <a:srgbClr val="C00000"/>
                </a:solidFill>
              </a:rPr>
              <a:t>e coincisa</a:t>
            </a:r>
            <a:r>
              <a:rPr lang="it-IT" sz="2800" dirty="0"/>
              <a:t>: ciascun concetto è rilevante e non ci sono duplicati </a:t>
            </a:r>
            <a:endParaRPr lang="it-IT" sz="28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it-IT" sz="2800" dirty="0" smtClean="0">
                <a:solidFill>
                  <a:srgbClr val="C00000"/>
                </a:solidFill>
              </a:rPr>
              <a:t>Non </a:t>
            </a:r>
            <a:r>
              <a:rPr lang="it-IT" sz="2800" dirty="0">
                <a:solidFill>
                  <a:srgbClr val="C00000"/>
                </a:solidFill>
              </a:rPr>
              <a:t>fa assunzioni implicite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2800" dirty="0" smtClean="0">
                <a:solidFill>
                  <a:srgbClr val="C00000"/>
                </a:solidFill>
              </a:rPr>
              <a:t>È </a:t>
            </a:r>
            <a:r>
              <a:rPr lang="it-IT" sz="2800" dirty="0">
                <a:solidFill>
                  <a:srgbClr val="C00000"/>
                </a:solidFill>
              </a:rPr>
              <a:t>coerente</a:t>
            </a:r>
            <a:r>
              <a:rPr lang="it-IT" sz="2800" dirty="0"/>
              <a:t>: permette la presenza di tutte e sole le inferenze che sono consistenti con le definizioni dei concetti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2800" dirty="0" smtClean="0">
                <a:solidFill>
                  <a:srgbClr val="C00000"/>
                </a:solidFill>
              </a:rPr>
              <a:t>È </a:t>
            </a:r>
            <a:r>
              <a:rPr lang="it-IT" sz="2800" dirty="0">
                <a:solidFill>
                  <a:srgbClr val="C00000"/>
                </a:solidFill>
              </a:rPr>
              <a:t>modificabile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2800" dirty="0" smtClean="0">
                <a:solidFill>
                  <a:srgbClr val="C00000"/>
                </a:solidFill>
              </a:rPr>
              <a:t>È riusabile</a:t>
            </a:r>
            <a:endParaRPr lang="it-IT" sz="2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50</a:t>
            </a:fld>
            <a:endParaRPr lang="it-IT"/>
          </a:p>
        </p:txBody>
      </p:sp>
      <p:sp>
        <p:nvSpPr>
          <p:cNvPr id="2" name="CasellaDiTesto 1"/>
          <p:cNvSpPr txBox="1"/>
          <p:nvPr/>
        </p:nvSpPr>
        <p:spPr>
          <a:xfrm>
            <a:off x="789093" y="-13934"/>
            <a:ext cx="2704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 smtClean="0">
                <a:solidFill>
                  <a:schemeClr val="bg1"/>
                </a:solidFill>
              </a:rPr>
              <a:t>Per concludere….</a:t>
            </a:r>
            <a:endParaRPr lang="it-I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02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/>
          <p:cNvSpPr>
            <a:spLocks noGrp="1"/>
          </p:cNvSpPr>
          <p:nvPr>
            <p:ph idx="1"/>
          </p:nvPr>
        </p:nvSpPr>
        <p:spPr>
          <a:xfrm>
            <a:off x="323528" y="548680"/>
            <a:ext cx="8018135" cy="954992"/>
          </a:xfrm>
        </p:spPr>
        <p:txBody>
          <a:bodyPr/>
          <a:lstStyle/>
          <a:p>
            <a:pPr marL="0" indent="0">
              <a:buNone/>
            </a:pPr>
            <a:r>
              <a:rPr lang="it-IT" sz="2400" dirty="0" smtClean="0"/>
              <a:t>Voglio descrivere tutte le persone residenti nelle diverse città classificate per Italiane o Estere.</a:t>
            </a:r>
            <a:endParaRPr lang="it-IT" sz="2400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51</a:t>
            </a:fld>
            <a:endParaRPr lang="it-IT"/>
          </a:p>
        </p:txBody>
      </p:sp>
      <p:grpSp>
        <p:nvGrpSpPr>
          <p:cNvPr id="18" name="Gruppo 17"/>
          <p:cNvGrpSpPr/>
          <p:nvPr/>
        </p:nvGrpSpPr>
        <p:grpSpPr>
          <a:xfrm>
            <a:off x="568295" y="2214685"/>
            <a:ext cx="7624859" cy="2295457"/>
            <a:chOff x="568295" y="2214685"/>
            <a:chExt cx="7624859" cy="2295457"/>
          </a:xfrm>
        </p:grpSpPr>
        <p:sp>
          <p:nvSpPr>
            <p:cNvPr id="6" name="Rettangolo 5"/>
            <p:cNvSpPr/>
            <p:nvPr/>
          </p:nvSpPr>
          <p:spPr>
            <a:xfrm>
              <a:off x="1204957" y="2214685"/>
              <a:ext cx="1110953" cy="9144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2"/>
                  </a:solidFill>
                </a:rPr>
                <a:t>Persona</a:t>
              </a:r>
              <a:endParaRPr lang="it-IT" dirty="0">
                <a:solidFill>
                  <a:schemeClr val="tx2"/>
                </a:solidFill>
              </a:endParaRPr>
            </a:p>
          </p:txBody>
        </p:sp>
        <p:sp>
          <p:nvSpPr>
            <p:cNvPr id="7" name="Decisione 6"/>
            <p:cNvSpPr/>
            <p:nvPr/>
          </p:nvSpPr>
          <p:spPr>
            <a:xfrm>
              <a:off x="3042303" y="2214685"/>
              <a:ext cx="2221906" cy="914400"/>
            </a:xfrm>
            <a:prstGeom prst="flowChartDecision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>
                  <a:solidFill>
                    <a:schemeClr val="tx2"/>
                  </a:solidFill>
                </a:rPr>
                <a:t>risiedeIn</a:t>
              </a:r>
              <a:endParaRPr lang="it-IT" dirty="0">
                <a:solidFill>
                  <a:schemeClr val="tx2"/>
                </a:solidFill>
              </a:endParaRPr>
            </a:p>
          </p:txBody>
        </p:sp>
        <p:sp>
          <p:nvSpPr>
            <p:cNvPr id="8" name="Elaborazione 7"/>
            <p:cNvSpPr/>
            <p:nvPr/>
          </p:nvSpPr>
          <p:spPr>
            <a:xfrm>
              <a:off x="6221245" y="2365561"/>
              <a:ext cx="914400" cy="612648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2"/>
                  </a:solidFill>
                </a:rPr>
                <a:t>Città</a:t>
              </a:r>
              <a:endParaRPr lang="it-IT" dirty="0">
                <a:solidFill>
                  <a:schemeClr val="tx2"/>
                </a:solidFill>
              </a:endParaRPr>
            </a:p>
          </p:txBody>
        </p:sp>
        <p:cxnSp>
          <p:nvCxnSpPr>
            <p:cNvPr id="10" name="Connettore 2 9"/>
            <p:cNvCxnSpPr>
              <a:stCxn id="6" idx="3"/>
              <a:endCxn id="7" idx="1"/>
            </p:cNvCxnSpPr>
            <p:nvPr/>
          </p:nvCxnSpPr>
          <p:spPr>
            <a:xfrm>
              <a:off x="2315910" y="2671885"/>
              <a:ext cx="72639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2 13"/>
            <p:cNvCxnSpPr>
              <a:stCxn id="7" idx="3"/>
              <a:endCxn id="8" idx="1"/>
            </p:cNvCxnSpPr>
            <p:nvPr/>
          </p:nvCxnSpPr>
          <p:spPr>
            <a:xfrm>
              <a:off x="5264209" y="2671885"/>
              <a:ext cx="95703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aborazione 15"/>
            <p:cNvSpPr/>
            <p:nvPr/>
          </p:nvSpPr>
          <p:spPr>
            <a:xfrm>
              <a:off x="5521295" y="3564922"/>
              <a:ext cx="997009" cy="612648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2"/>
                  </a:solidFill>
                </a:rPr>
                <a:t>Italiana</a:t>
              </a:r>
              <a:endParaRPr lang="it-IT" dirty="0">
                <a:solidFill>
                  <a:schemeClr val="tx2"/>
                </a:solidFill>
              </a:endParaRPr>
            </a:p>
          </p:txBody>
        </p:sp>
        <p:sp>
          <p:nvSpPr>
            <p:cNvPr id="17" name="Elaborazione 16"/>
            <p:cNvSpPr/>
            <p:nvPr/>
          </p:nvSpPr>
          <p:spPr>
            <a:xfrm>
              <a:off x="7010401" y="3564922"/>
              <a:ext cx="914400" cy="612648"/>
            </a:xfrm>
            <a:prstGeom prst="flowChartProcess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2"/>
                  </a:solidFill>
                </a:rPr>
                <a:t>Estera</a:t>
              </a:r>
              <a:endParaRPr lang="it-IT" dirty="0">
                <a:solidFill>
                  <a:schemeClr val="tx2"/>
                </a:solidFill>
              </a:endParaRPr>
            </a:p>
          </p:txBody>
        </p:sp>
        <p:cxnSp>
          <p:nvCxnSpPr>
            <p:cNvPr id="22" name="Connettore 4 21"/>
            <p:cNvCxnSpPr>
              <a:stCxn id="16" idx="0"/>
              <a:endCxn id="8" idx="2"/>
            </p:cNvCxnSpPr>
            <p:nvPr/>
          </p:nvCxnSpPr>
          <p:spPr>
            <a:xfrm rot="5400000" flipH="1" flipV="1">
              <a:off x="6055766" y="2942244"/>
              <a:ext cx="586713" cy="658645"/>
            </a:xfrm>
            <a:prstGeom prst="bentConnector3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4 24"/>
            <p:cNvCxnSpPr>
              <a:stCxn id="17" idx="0"/>
              <a:endCxn id="8" idx="2"/>
            </p:cNvCxnSpPr>
            <p:nvPr/>
          </p:nvCxnSpPr>
          <p:spPr>
            <a:xfrm rot="16200000" flipV="1">
              <a:off x="6779667" y="2876988"/>
              <a:ext cx="586713" cy="789156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onnettore 37"/>
            <p:cNvSpPr/>
            <p:nvPr/>
          </p:nvSpPr>
          <p:spPr>
            <a:xfrm>
              <a:off x="7446950" y="2447001"/>
              <a:ext cx="114300" cy="114300"/>
            </a:xfrm>
            <a:prstGeom prst="flowChartConnector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40" name="Connettore 1 39"/>
            <p:cNvCxnSpPr/>
            <p:nvPr/>
          </p:nvCxnSpPr>
          <p:spPr>
            <a:xfrm>
              <a:off x="7135645" y="2504151"/>
              <a:ext cx="33195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CasellaDiTesto 46"/>
            <p:cNvSpPr txBox="1"/>
            <p:nvPr/>
          </p:nvSpPr>
          <p:spPr>
            <a:xfrm>
              <a:off x="7561250" y="2302553"/>
              <a:ext cx="6319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400" dirty="0" smtClean="0">
                  <a:solidFill>
                    <a:schemeClr val="tx2"/>
                  </a:solidFill>
                </a:rPr>
                <a:t>nome</a:t>
              </a:r>
              <a:endParaRPr lang="it-IT" dirty="0">
                <a:solidFill>
                  <a:schemeClr val="tx2"/>
                </a:solidFill>
              </a:endParaRPr>
            </a:p>
          </p:txBody>
        </p:sp>
        <p:grpSp>
          <p:nvGrpSpPr>
            <p:cNvPr id="72" name="Gruppo 71"/>
            <p:cNvGrpSpPr/>
            <p:nvPr/>
          </p:nvGrpSpPr>
          <p:grpSpPr>
            <a:xfrm>
              <a:off x="568295" y="3129085"/>
              <a:ext cx="2388550" cy="1381057"/>
              <a:chOff x="568295" y="3129085"/>
              <a:chExt cx="2388550" cy="1381057"/>
            </a:xfrm>
          </p:grpSpPr>
          <p:sp>
            <p:nvSpPr>
              <p:cNvPr id="63" name="Rettangolo 62"/>
              <p:cNvSpPr/>
              <p:nvPr/>
            </p:nvSpPr>
            <p:spPr>
              <a:xfrm>
                <a:off x="568295" y="3850643"/>
                <a:ext cx="1110953" cy="6324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smtClean="0">
                    <a:solidFill>
                      <a:schemeClr val="tx2"/>
                    </a:solidFill>
                  </a:rPr>
                  <a:t>Uomo</a:t>
                </a:r>
                <a:endParaRPr lang="it-IT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" name="Rettangolo 63"/>
              <p:cNvSpPr/>
              <p:nvPr/>
            </p:nvSpPr>
            <p:spPr>
              <a:xfrm>
                <a:off x="1845892" y="3877654"/>
                <a:ext cx="1110953" cy="632488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 smtClean="0">
                    <a:solidFill>
                      <a:schemeClr val="tx2"/>
                    </a:solidFill>
                  </a:rPr>
                  <a:t>Donna</a:t>
                </a:r>
                <a:endParaRPr lang="it-IT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66" name="Connettore 4 65"/>
              <p:cNvCxnSpPr>
                <a:stCxn id="63" idx="0"/>
                <a:endCxn id="6" idx="2"/>
              </p:cNvCxnSpPr>
              <p:nvPr/>
            </p:nvCxnSpPr>
            <p:spPr>
              <a:xfrm rot="5400000" flipH="1" flipV="1">
                <a:off x="1081324" y="3171533"/>
                <a:ext cx="721558" cy="636662"/>
              </a:xfrm>
              <a:prstGeom prst="bentConnector3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ttore 4 68"/>
              <p:cNvCxnSpPr>
                <a:stCxn id="64" idx="0"/>
                <a:endCxn id="6" idx="2"/>
              </p:cNvCxnSpPr>
              <p:nvPr/>
            </p:nvCxnSpPr>
            <p:spPr>
              <a:xfrm rot="16200000" flipV="1">
                <a:off x="1706618" y="3182902"/>
                <a:ext cx="748569" cy="640935"/>
              </a:xfrm>
              <a:prstGeom prst="bentConnector3">
                <a:avLst>
                  <a:gd name="adj1" fmla="val 52283"/>
                </a:avLst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Per 72"/>
          <p:cNvSpPr/>
          <p:nvPr/>
        </p:nvSpPr>
        <p:spPr>
          <a:xfrm>
            <a:off x="766984" y="3083708"/>
            <a:ext cx="1824527" cy="2166358"/>
          </a:xfrm>
          <a:prstGeom prst="mathMultiply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820396" y="-24469"/>
            <a:ext cx="2521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chemeClr val="bg1"/>
                </a:solidFill>
              </a:rPr>
              <a:t>E’ chiara e coincisa</a:t>
            </a:r>
            <a:endParaRPr lang="it-I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55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55576" y="0"/>
            <a:ext cx="4608512" cy="432048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Giorno 2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83568" y="836712"/>
            <a:ext cx="7128792" cy="2592288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it-IT" dirty="0" smtClean="0"/>
              <a:t>Ontologia e Logica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it-IT" dirty="0" smtClean="0"/>
              <a:t>Decidibilità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839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0"/>
            <a:ext cx="8229600" cy="332656"/>
          </a:xfrm>
        </p:spPr>
        <p:txBody>
          <a:bodyPr/>
          <a:lstStyle/>
          <a:p>
            <a:pPr algn="l"/>
            <a:r>
              <a:rPr lang="it-IT" sz="2400" dirty="0" smtClean="0">
                <a:solidFill>
                  <a:schemeClr val="bg1"/>
                </a:solidFill>
              </a:rPr>
              <a:t>Linguaggio Logico</a:t>
            </a:r>
            <a:endParaRPr lang="it-IT" sz="36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8680"/>
            <a:ext cx="8507288" cy="5577483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Un'</a:t>
            </a:r>
            <a:r>
              <a:rPr lang="it-IT" dirty="0">
                <a:solidFill>
                  <a:srgbClr val="C00000"/>
                </a:solidFill>
              </a:rPr>
              <a:t>ontologia</a:t>
            </a:r>
            <a:r>
              <a:rPr lang="it-IT" dirty="0"/>
              <a:t> è una </a:t>
            </a:r>
            <a:r>
              <a:rPr lang="it-IT" dirty="0">
                <a:solidFill>
                  <a:srgbClr val="C00000"/>
                </a:solidFill>
              </a:rPr>
              <a:t>rappresentazione formale</a:t>
            </a:r>
            <a:r>
              <a:rPr lang="it-IT" dirty="0"/>
              <a:t>, condivisa ed esplicita di una concettualizzazione di un dominio di interesse</a:t>
            </a:r>
            <a:r>
              <a:rPr lang="it-IT" dirty="0" smtClean="0"/>
              <a:t>.</a:t>
            </a:r>
          </a:p>
          <a:p>
            <a:pPr marL="0" indent="0">
              <a:buNone/>
            </a:pPr>
            <a:endParaRPr lang="it-IT" sz="1800" dirty="0"/>
          </a:p>
          <a:p>
            <a:r>
              <a:rPr lang="it-IT" dirty="0" smtClean="0">
                <a:solidFill>
                  <a:srgbClr val="C00000"/>
                </a:solidFill>
              </a:rPr>
              <a:t>Rappresentazione formale</a:t>
            </a:r>
            <a:r>
              <a:rPr lang="it-IT" dirty="0" smtClean="0">
                <a:solidFill>
                  <a:srgbClr val="C00000"/>
                </a:solidFill>
                <a:sym typeface="Wingdings" panose="05000000000000000000" pitchFamily="2" charset="2"/>
              </a:rPr>
              <a:t> </a:t>
            </a:r>
            <a:r>
              <a:rPr lang="it-IT" dirty="0" smtClean="0">
                <a:solidFill>
                  <a:srgbClr val="00B050"/>
                </a:solidFill>
                <a:sym typeface="Wingdings" panose="05000000000000000000" pitchFamily="2" charset="2"/>
              </a:rPr>
              <a:t>linguaggio LOGICO</a:t>
            </a:r>
          </a:p>
          <a:p>
            <a:r>
              <a:rPr lang="it-IT" dirty="0" smtClean="0">
                <a:solidFill>
                  <a:srgbClr val="00B050"/>
                </a:solidFill>
                <a:sym typeface="Wingdings" panose="05000000000000000000" pitchFamily="2" charset="2"/>
              </a:rPr>
              <a:t>Linguaggio LOGICO</a:t>
            </a:r>
          </a:p>
          <a:p>
            <a:pPr lvl="1"/>
            <a:r>
              <a:rPr lang="it-IT" dirty="0" smtClean="0">
                <a:sym typeface="Wingdings" panose="05000000000000000000" pitchFamily="2" charset="2"/>
              </a:rPr>
              <a:t>Dotato di costrutti e operatori che aumentano l’espressività ovvero la capacità di modellare i concetti e le relazioni del dominio di interesse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228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0"/>
            <a:ext cx="8229600" cy="332656"/>
          </a:xfrm>
        </p:spPr>
        <p:txBody>
          <a:bodyPr/>
          <a:lstStyle/>
          <a:p>
            <a:pPr algn="l"/>
            <a:r>
              <a:rPr lang="it-IT" sz="2400" dirty="0" smtClean="0">
                <a:solidFill>
                  <a:schemeClr val="bg1"/>
                </a:solidFill>
              </a:rPr>
              <a:t>Ontologie e Logica</a:t>
            </a:r>
            <a:endParaRPr lang="it-IT" sz="36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8680"/>
            <a:ext cx="8507288" cy="5577483"/>
          </a:xfrm>
        </p:spPr>
        <p:txBody>
          <a:bodyPr/>
          <a:lstStyle/>
          <a:p>
            <a:pPr marL="0" indent="0">
              <a:buNone/>
            </a:pPr>
            <a:r>
              <a:rPr lang="it-IT" sz="2400" dirty="0" smtClean="0"/>
              <a:t>Ontologia </a:t>
            </a:r>
            <a:r>
              <a:rPr lang="it-IT" sz="2400" dirty="0" smtClean="0">
                <a:sym typeface="Wingdings" panose="05000000000000000000" pitchFamily="2" charset="2"/>
              </a:rPr>
              <a:t> </a:t>
            </a:r>
            <a:r>
              <a:rPr lang="it-IT" sz="2400" dirty="0" smtClean="0">
                <a:solidFill>
                  <a:srgbClr val="C00000"/>
                </a:solidFill>
                <a:sym typeface="Wingdings" panose="05000000000000000000" pitchFamily="2" charset="2"/>
              </a:rPr>
              <a:t>Teoria Logica</a:t>
            </a:r>
          </a:p>
          <a:p>
            <a:pPr lvl="1"/>
            <a:r>
              <a:rPr lang="it-IT" sz="2000" dirty="0" smtClean="0"/>
              <a:t>Dichiarativa</a:t>
            </a:r>
          </a:p>
          <a:p>
            <a:pPr lvl="1"/>
            <a:r>
              <a:rPr lang="it-IT" sz="2000" dirty="0" smtClean="0"/>
              <a:t>Con semantica formalizzata</a:t>
            </a:r>
          </a:p>
          <a:p>
            <a:pPr lvl="1"/>
            <a:r>
              <a:rPr lang="it-IT" sz="2000" dirty="0" smtClean="0"/>
              <a:t>Consente di fare «</a:t>
            </a:r>
            <a:r>
              <a:rPr lang="it-IT" sz="2000" dirty="0" err="1" smtClean="0"/>
              <a:t>Reasoning</a:t>
            </a:r>
            <a:r>
              <a:rPr lang="it-IT" sz="2000" dirty="0" smtClean="0"/>
              <a:t>» con tecniche di inferenza solide e complete (sound e complete</a:t>
            </a:r>
            <a:r>
              <a:rPr lang="it-IT" sz="2000" dirty="0"/>
              <a:t>) </a:t>
            </a:r>
            <a:endParaRPr lang="it-IT" sz="2000" dirty="0" smtClean="0"/>
          </a:p>
          <a:p>
            <a:pPr lvl="2"/>
            <a:r>
              <a:rPr lang="it-IT" sz="1800" dirty="0" smtClean="0">
                <a:solidFill>
                  <a:srgbClr val="C00000"/>
                </a:solidFill>
              </a:rPr>
              <a:t>Inferenza</a:t>
            </a:r>
            <a:r>
              <a:rPr lang="it-IT" sz="1800" dirty="0" smtClean="0"/>
              <a:t>: procedimento </a:t>
            </a:r>
            <a:r>
              <a:rPr lang="it-IT" sz="1800" dirty="0"/>
              <a:t>logico per cui, date certe premesse e certe regole, una conclusione consegue come logicamente </a:t>
            </a:r>
            <a:r>
              <a:rPr lang="it-IT" sz="1800" dirty="0" smtClean="0"/>
              <a:t>necessaria </a:t>
            </a:r>
            <a:r>
              <a:rPr lang="it-IT" sz="1800" dirty="0"/>
              <a:t>≈ deduzione</a:t>
            </a:r>
            <a:endParaRPr lang="it-IT" sz="1800" dirty="0" smtClean="0"/>
          </a:p>
          <a:p>
            <a:pPr lvl="2"/>
            <a:r>
              <a:rPr lang="it-IT" sz="1800" dirty="0" smtClean="0">
                <a:solidFill>
                  <a:srgbClr val="C00000"/>
                </a:solidFill>
              </a:rPr>
              <a:t>Aumento </a:t>
            </a:r>
            <a:r>
              <a:rPr lang="it-IT" sz="1800" dirty="0">
                <a:solidFill>
                  <a:srgbClr val="C00000"/>
                </a:solidFill>
              </a:rPr>
              <a:t>della capacità espressiva </a:t>
            </a:r>
            <a:r>
              <a:rPr lang="it-IT" sz="1800" dirty="0">
                <a:sym typeface="Wingdings" panose="05000000000000000000" pitchFamily="2" charset="2"/>
              </a:rPr>
              <a:t> incremento della complessità </a:t>
            </a:r>
            <a:r>
              <a:rPr lang="it-IT" sz="1800" dirty="0" smtClean="0">
                <a:sym typeface="Wingdings" panose="05000000000000000000" pitchFamily="2" charset="2"/>
              </a:rPr>
              <a:t>computazionale </a:t>
            </a:r>
            <a:r>
              <a:rPr lang="it-IT" sz="1800" dirty="0">
                <a:sym typeface="Wingdings" panose="05000000000000000000" pitchFamily="2" charset="2"/>
              </a:rPr>
              <a:t>associata ad ogni task di ragionamento </a:t>
            </a:r>
            <a:r>
              <a:rPr lang="it-IT" sz="1800" dirty="0" smtClean="0">
                <a:sym typeface="Wingdings" panose="05000000000000000000" pitchFamily="2" charset="2"/>
              </a:rPr>
              <a:t>automatico  inutilizzabilità pratica della conoscenza modellata in contesti reali e con grandi moli di dati</a:t>
            </a:r>
          </a:p>
          <a:p>
            <a:pPr lvl="2"/>
            <a:r>
              <a:rPr lang="it-IT" sz="1800" dirty="0" smtClean="0">
                <a:sym typeface="Wingdings" panose="05000000000000000000" pitchFamily="2" charset="2"/>
              </a:rPr>
              <a:t>Verifica  della </a:t>
            </a:r>
            <a:r>
              <a:rPr lang="it-IT" sz="1800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soddisfacibilità</a:t>
            </a:r>
            <a:r>
              <a:rPr lang="it-IT" sz="1800" dirty="0" smtClean="0">
                <a:sym typeface="Wingdings" panose="05000000000000000000" pitchFamily="2" charset="2"/>
              </a:rPr>
              <a:t> di una descrizione ontologica: verifica se una istanza appartenente al dominio o una nuova parte di ontologia non è in conflitto logico con quanto già modellato</a:t>
            </a:r>
            <a:endParaRPr lang="it-IT" sz="1800" dirty="0" smtClean="0"/>
          </a:p>
          <a:p>
            <a:pPr lvl="1"/>
            <a:r>
              <a:rPr lang="it-IT" sz="2000" dirty="0" smtClean="0"/>
              <a:t>Esiste una corrispondenza ben definita tra formalismi di modellazione concettuale e logica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627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43484" y="512748"/>
            <a:ext cx="7520299" cy="5148499"/>
          </a:xfrm>
        </p:spPr>
        <p:txBody>
          <a:bodyPr/>
          <a:lstStyle/>
          <a:p>
            <a:pPr marL="0" indent="0">
              <a:buNone/>
            </a:pPr>
            <a:r>
              <a:rPr lang="it-IT" sz="2400" b="1" dirty="0" smtClean="0"/>
              <a:t>Si vuole una</a:t>
            </a:r>
            <a:r>
              <a:rPr lang="it-IT" sz="2400" b="1" dirty="0"/>
              <a:t> </a:t>
            </a:r>
            <a:r>
              <a:rPr lang="it-IT" sz="2400" b="1" i="1" dirty="0">
                <a:solidFill>
                  <a:srgbClr val="7F142A"/>
                </a:solidFill>
              </a:rPr>
              <a:t>base di conoscenza</a:t>
            </a:r>
            <a:r>
              <a:rPr lang="it-IT" sz="2400" b="1" dirty="0"/>
              <a:t> che risponda in maniera prevedibile alle </a:t>
            </a:r>
            <a:r>
              <a:rPr lang="it-IT" sz="2400" b="1" dirty="0" smtClean="0"/>
              <a:t>richieste </a:t>
            </a:r>
            <a:r>
              <a:rPr lang="it-IT" sz="2400" b="1" dirty="0"/>
              <a:t>e non dia informazioni in base alle deduzioni fatte fino a quel </a:t>
            </a:r>
            <a:r>
              <a:rPr lang="it-IT" sz="2400" b="1" dirty="0" smtClean="0"/>
              <a:t>momento</a:t>
            </a:r>
          </a:p>
          <a:p>
            <a:pPr marL="0" indent="0">
              <a:buNone/>
            </a:pPr>
            <a:endParaRPr lang="it-IT" sz="2400" dirty="0" smtClean="0"/>
          </a:p>
          <a:p>
            <a:pPr marL="0" indent="0">
              <a:buNone/>
            </a:pPr>
            <a:r>
              <a:rPr lang="it-IT" sz="2400" dirty="0" smtClean="0"/>
              <a:t>Due possibili approcci risolutivi:</a:t>
            </a:r>
            <a:endParaRPr lang="it-IT" sz="2400" dirty="0"/>
          </a:p>
          <a:p>
            <a:pPr marL="457200" indent="-457200">
              <a:buFont typeface="+mj-lt"/>
              <a:buAutoNum type="arabicPeriod"/>
            </a:pPr>
            <a:endParaRPr lang="it-IT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it-IT" sz="2400" dirty="0" smtClean="0"/>
              <a:t>selezionare </a:t>
            </a:r>
            <a:r>
              <a:rPr lang="it-IT" sz="2400" dirty="0"/>
              <a:t>una logica </a:t>
            </a:r>
            <a:r>
              <a:rPr lang="it-IT" sz="2400" dirty="0">
                <a:solidFill>
                  <a:srgbClr val="7F142A"/>
                </a:solidFill>
              </a:rPr>
              <a:t>meno potente</a:t>
            </a:r>
            <a:r>
              <a:rPr lang="it-IT" sz="2400" dirty="0"/>
              <a:t> della logica del primo ordine che abbia </a:t>
            </a:r>
            <a:r>
              <a:rPr lang="it-IT" sz="2400" dirty="0">
                <a:solidFill>
                  <a:srgbClr val="7F142A"/>
                </a:solidFill>
              </a:rPr>
              <a:t>meno </a:t>
            </a:r>
            <a:r>
              <a:rPr lang="it-IT" sz="2400" dirty="0" smtClean="0">
                <a:solidFill>
                  <a:srgbClr val="7F142A"/>
                </a:solidFill>
              </a:rPr>
              <a:t>potere </a:t>
            </a:r>
            <a:r>
              <a:rPr lang="it-IT" sz="2400" dirty="0">
                <a:solidFill>
                  <a:srgbClr val="7F142A"/>
                </a:solidFill>
              </a:rPr>
              <a:t>espressivo</a:t>
            </a:r>
            <a:r>
              <a:rPr lang="it-IT" sz="2400" dirty="0"/>
              <a:t> ma sia </a:t>
            </a:r>
            <a:r>
              <a:rPr lang="it-IT" sz="2400" dirty="0">
                <a:solidFill>
                  <a:srgbClr val="7F142A"/>
                </a:solidFill>
              </a:rPr>
              <a:t>decidibile</a:t>
            </a:r>
          </a:p>
          <a:p>
            <a:pPr marL="457200" indent="-457200">
              <a:buFont typeface="+mj-lt"/>
              <a:buAutoNum type="arabicPeriod"/>
            </a:pPr>
            <a:endParaRPr lang="it-IT" sz="2400" dirty="0" smtClean="0">
              <a:solidFill>
                <a:srgbClr val="7F142A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it-IT" sz="2400" dirty="0" smtClean="0">
                <a:solidFill>
                  <a:srgbClr val="7F142A"/>
                </a:solidFill>
              </a:rPr>
              <a:t>rinunciare </a:t>
            </a:r>
            <a:r>
              <a:rPr lang="it-IT" sz="2400" dirty="0">
                <a:solidFill>
                  <a:srgbClr val="7F142A"/>
                </a:solidFill>
              </a:rPr>
              <a:t>alla decidibilità</a:t>
            </a:r>
            <a:r>
              <a:rPr lang="it-IT" sz="2400" dirty="0"/>
              <a:t> operando in un contesto di affidabilità parziale della base di </a:t>
            </a:r>
            <a:r>
              <a:rPr lang="it-IT" sz="2400" dirty="0" smtClean="0"/>
              <a:t>dati</a:t>
            </a:r>
            <a:endParaRPr lang="it-IT" sz="2400" dirty="0"/>
          </a:p>
          <a:p>
            <a:pPr marL="0" indent="0">
              <a:buNone/>
            </a:pPr>
            <a:r>
              <a:rPr lang="it-IT" sz="2000" dirty="0" smtClean="0"/>
              <a:t> 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55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827584" y="0"/>
            <a:ext cx="30339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Problema della Decidibilità </a:t>
            </a:r>
          </a:p>
        </p:txBody>
      </p:sp>
    </p:spTree>
    <p:extLst>
      <p:ext uri="{BB962C8B-B14F-4D97-AF65-F5344CB8AC3E}">
        <p14:creationId xmlns:p14="http://schemas.microsoft.com/office/powerpoint/2010/main" val="300055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-99392"/>
            <a:ext cx="6624736" cy="634082"/>
          </a:xfrm>
        </p:spPr>
        <p:txBody>
          <a:bodyPr/>
          <a:lstStyle/>
          <a:p>
            <a:pPr algn="l"/>
            <a:r>
              <a:rPr lang="it-IT" sz="2800" dirty="0" smtClean="0">
                <a:solidFill>
                  <a:schemeClr val="bg1"/>
                </a:solidFill>
              </a:rPr>
              <a:t>«Strati» - </a:t>
            </a:r>
            <a:r>
              <a:rPr lang="it-IT" sz="2800" dirty="0" err="1">
                <a:solidFill>
                  <a:schemeClr val="bg1"/>
                </a:solidFill>
              </a:rPr>
              <a:t>S</a:t>
            </a:r>
            <a:r>
              <a:rPr lang="it-IT" sz="2800" dirty="0" err="1" smtClean="0">
                <a:solidFill>
                  <a:schemeClr val="bg1"/>
                </a:solidFill>
              </a:rPr>
              <a:t>emantic</a:t>
            </a:r>
            <a:r>
              <a:rPr lang="it-IT" sz="2800" dirty="0" smtClean="0">
                <a:solidFill>
                  <a:schemeClr val="bg1"/>
                </a:solidFill>
              </a:rPr>
              <a:t> Web </a:t>
            </a:r>
            <a:r>
              <a:rPr lang="it-IT" sz="2800" dirty="0" err="1" smtClean="0">
                <a:solidFill>
                  <a:schemeClr val="bg1"/>
                </a:solidFill>
              </a:rPr>
              <a:t>Tower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56</a:t>
            </a:fld>
            <a:endParaRPr lang="it-IT"/>
          </a:p>
        </p:txBody>
      </p:sp>
      <p:sp>
        <p:nvSpPr>
          <p:cNvPr id="14" name="Fumetto 1 13"/>
          <p:cNvSpPr/>
          <p:nvPr/>
        </p:nvSpPr>
        <p:spPr>
          <a:xfrm>
            <a:off x="7356237" y="1058562"/>
            <a:ext cx="1169876" cy="737282"/>
          </a:xfrm>
          <a:prstGeom prst="wedgeRectCallout">
            <a:avLst>
              <a:gd name="adj1" fmla="val -72495"/>
              <a:gd name="adj2" fmla="val 14503"/>
            </a:avLst>
          </a:prstGeom>
          <a:noFill/>
          <a:ln>
            <a:solidFill>
              <a:srgbClr val="C84C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Trust</a:t>
            </a:r>
          </a:p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Layer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79" y="1045720"/>
            <a:ext cx="6938901" cy="4633657"/>
          </a:xfrm>
        </p:spPr>
      </p:pic>
      <p:sp>
        <p:nvSpPr>
          <p:cNvPr id="12" name="Fumetto 1 11"/>
          <p:cNvSpPr/>
          <p:nvPr/>
        </p:nvSpPr>
        <p:spPr>
          <a:xfrm>
            <a:off x="7356237" y="1988840"/>
            <a:ext cx="1660388" cy="504057"/>
          </a:xfrm>
          <a:prstGeom prst="wedgeRectCallout">
            <a:avLst>
              <a:gd name="adj1" fmla="val -132306"/>
              <a:gd name="adj2" fmla="val 56455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Proof-Rule</a:t>
            </a:r>
            <a:endParaRPr lang="it-IT" dirty="0" smtClean="0">
              <a:solidFill>
                <a:schemeClr val="tx1"/>
              </a:solidFill>
            </a:endParaRPr>
          </a:p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Layer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Fumetto 1 9"/>
          <p:cNvSpPr/>
          <p:nvPr/>
        </p:nvSpPr>
        <p:spPr>
          <a:xfrm>
            <a:off x="7567492" y="3140968"/>
            <a:ext cx="1237878" cy="737282"/>
          </a:xfrm>
          <a:prstGeom prst="wedgeRectCallout">
            <a:avLst>
              <a:gd name="adj1" fmla="val -164735"/>
              <a:gd name="adj2" fmla="val -12157"/>
            </a:avLst>
          </a:prstGeom>
          <a:noFill/>
          <a:ln>
            <a:solidFill>
              <a:srgbClr val="11F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Ontology</a:t>
            </a:r>
            <a:endParaRPr lang="it-IT" dirty="0" smtClean="0">
              <a:solidFill>
                <a:schemeClr val="tx1"/>
              </a:solidFill>
            </a:endParaRPr>
          </a:p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Layer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Fumetto 1 7"/>
          <p:cNvSpPr/>
          <p:nvPr/>
        </p:nvSpPr>
        <p:spPr>
          <a:xfrm>
            <a:off x="7545738" y="4221088"/>
            <a:ext cx="1259632" cy="737282"/>
          </a:xfrm>
          <a:prstGeom prst="wedgeRectCallout">
            <a:avLst>
              <a:gd name="adj1" fmla="val -190751"/>
              <a:gd name="adj2" fmla="val -4345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RDF-RDFS</a:t>
            </a:r>
          </a:p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Layer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Fumetto 1 4"/>
          <p:cNvSpPr/>
          <p:nvPr/>
        </p:nvSpPr>
        <p:spPr>
          <a:xfrm>
            <a:off x="7679885" y="5288729"/>
            <a:ext cx="1368152" cy="612648"/>
          </a:xfrm>
          <a:prstGeom prst="wedgeRectCallout">
            <a:avLst>
              <a:gd name="adj1" fmla="val -201979"/>
              <a:gd name="adj2" fmla="val -107678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XML</a:t>
            </a:r>
          </a:p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Layer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53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69120" y="435836"/>
            <a:ext cx="7759583" cy="569032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1600" b="1" i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sz="2800" b="1" i="1" dirty="0" smtClean="0"/>
              <a:t>Standard W3C </a:t>
            </a:r>
            <a:r>
              <a:rPr lang="it-IT" sz="2800" dirty="0" smtClean="0"/>
              <a:t>per lo scambio di dati nel web (RDF 1.1 – 2014)</a:t>
            </a:r>
          </a:p>
          <a:p>
            <a:pPr marL="0" indent="0">
              <a:buNone/>
            </a:pPr>
            <a:endParaRPr lang="it-IT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sz="2800" dirty="0"/>
              <a:t>RDF </a:t>
            </a:r>
            <a:r>
              <a:rPr lang="it-IT" sz="2800" b="1" i="1" dirty="0" smtClean="0"/>
              <a:t>utilizza</a:t>
            </a:r>
            <a:r>
              <a:rPr lang="it-IT" sz="2800" dirty="0" smtClean="0"/>
              <a:t> le </a:t>
            </a:r>
            <a:r>
              <a:rPr lang="it-IT" sz="2800" b="1" i="1" dirty="0" smtClean="0"/>
              <a:t>URI</a:t>
            </a:r>
            <a:r>
              <a:rPr lang="it-IT" sz="2800" dirty="0" smtClean="0"/>
              <a:t> per descrivere le risorse</a:t>
            </a:r>
          </a:p>
          <a:p>
            <a:pPr lvl="1"/>
            <a:r>
              <a:rPr lang="it-IT" sz="2400" dirty="0" smtClean="0"/>
              <a:t>URI </a:t>
            </a:r>
            <a:r>
              <a:rPr lang="it-IT" sz="2400" dirty="0"/>
              <a:t>(</a:t>
            </a:r>
            <a:r>
              <a:rPr lang="it-IT" sz="2400" dirty="0" err="1"/>
              <a:t>Uniform</a:t>
            </a:r>
            <a:r>
              <a:rPr lang="it-IT" sz="2400" dirty="0"/>
              <a:t> Resource </a:t>
            </a:r>
            <a:r>
              <a:rPr lang="it-IT" sz="2400" dirty="0" err="1"/>
              <a:t>Identifier</a:t>
            </a:r>
            <a:r>
              <a:rPr lang="it-IT" sz="2400" dirty="0" smtClean="0"/>
              <a:t>) standard per l’identificazione delle risorse del Web</a:t>
            </a:r>
          </a:p>
          <a:p>
            <a:pPr marL="0" indent="0">
              <a:buNone/>
            </a:pPr>
            <a:endParaRPr lang="it-IT" sz="1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sz="2800" dirty="0" smtClean="0"/>
              <a:t>I dati strutturati e semi-strutturati possono essere condivisi, collegati tra diverse applicazioni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57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714372" y="0"/>
            <a:ext cx="50984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RDF – Resource </a:t>
            </a:r>
            <a:r>
              <a:rPr lang="it-IT" sz="2400" dirty="0" err="1">
                <a:solidFill>
                  <a:schemeClr val="bg1"/>
                </a:solidFill>
              </a:rPr>
              <a:t>Description</a:t>
            </a:r>
            <a:r>
              <a:rPr lang="it-IT" sz="2400" dirty="0">
                <a:solidFill>
                  <a:schemeClr val="bg1"/>
                </a:solidFill>
              </a:rPr>
              <a:t> Framework</a:t>
            </a:r>
            <a:endParaRPr lang="it-IT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48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5296" y="649481"/>
            <a:ext cx="7845135" cy="3128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smtClean="0"/>
              <a:t>Basato </a:t>
            </a:r>
            <a:r>
              <a:rPr lang="it-IT" sz="2000" dirty="0"/>
              <a:t>su tre concetti: </a:t>
            </a:r>
            <a:endParaRPr lang="it-IT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it-IT" sz="2000" b="1" i="1" dirty="0" smtClean="0"/>
              <a:t>Risorse</a:t>
            </a:r>
            <a:r>
              <a:rPr lang="it-IT" sz="2000" dirty="0"/>
              <a:t>: tutto ciò che viene </a:t>
            </a:r>
            <a:r>
              <a:rPr lang="it-IT" sz="2000" dirty="0" smtClean="0"/>
              <a:t>descritto</a:t>
            </a:r>
          </a:p>
          <a:p>
            <a:pPr marL="914400" lvl="1" indent="-514350">
              <a:buFont typeface="Wingdings" panose="05000000000000000000" pitchFamily="2" charset="2"/>
              <a:buChar char="q"/>
            </a:pPr>
            <a:r>
              <a:rPr lang="it-IT" sz="1600" dirty="0" smtClean="0"/>
              <a:t>indentificate </a:t>
            </a:r>
            <a:r>
              <a:rPr lang="it-IT" sz="1600" dirty="0"/>
              <a:t>da </a:t>
            </a:r>
            <a:r>
              <a:rPr lang="it-IT" sz="1600" dirty="0" smtClean="0"/>
              <a:t>URI</a:t>
            </a:r>
          </a:p>
          <a:p>
            <a:pPr marL="914400" lvl="1" indent="-514350">
              <a:buFont typeface="Wingdings" panose="05000000000000000000" pitchFamily="2" charset="2"/>
              <a:buChar char="q"/>
            </a:pPr>
            <a:r>
              <a:rPr lang="it-IT" sz="1600" dirty="0" smtClean="0"/>
              <a:t>può essere </a:t>
            </a:r>
            <a:r>
              <a:rPr lang="it-IT" sz="1600" dirty="0"/>
              <a:t>anche un oggetto non accessibile da </a:t>
            </a:r>
            <a:r>
              <a:rPr lang="it-IT" sz="1600" dirty="0" smtClean="0"/>
              <a:t>web 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2000" b="1" i="1" dirty="0" smtClean="0"/>
              <a:t>Proprietà</a:t>
            </a:r>
            <a:r>
              <a:rPr lang="it-IT" sz="2000" dirty="0"/>
              <a:t>: </a:t>
            </a:r>
            <a:r>
              <a:rPr lang="it-IT" sz="2000" dirty="0" smtClean="0"/>
              <a:t>attributo da associare </a:t>
            </a:r>
            <a:r>
              <a:rPr lang="it-IT" sz="2000" dirty="0"/>
              <a:t>alla </a:t>
            </a:r>
            <a:r>
              <a:rPr lang="it-IT" sz="2000" dirty="0" smtClean="0"/>
              <a:t>risorsa</a:t>
            </a:r>
          </a:p>
          <a:p>
            <a:pPr marL="514350" indent="-514350">
              <a:buFont typeface="+mj-lt"/>
              <a:buAutoNum type="arabicPeriod"/>
            </a:pPr>
            <a:r>
              <a:rPr lang="it-IT" sz="2000" b="1" i="1" dirty="0" smtClean="0"/>
              <a:t>Asserzioni</a:t>
            </a:r>
            <a:r>
              <a:rPr lang="it-IT" sz="2000" dirty="0" smtClean="0"/>
              <a:t> </a:t>
            </a:r>
            <a:r>
              <a:rPr lang="it-IT" sz="2000" dirty="0"/>
              <a:t>(statement): </a:t>
            </a:r>
            <a:r>
              <a:rPr lang="it-IT" sz="2000" dirty="0" smtClean="0"/>
              <a:t>associazione </a:t>
            </a:r>
            <a:r>
              <a:rPr lang="it-IT" sz="2000" dirty="0"/>
              <a:t>di una proprietà ad una </a:t>
            </a:r>
            <a:r>
              <a:rPr lang="it-IT" sz="2000" dirty="0" smtClean="0"/>
              <a:t>risorsa </a:t>
            </a:r>
          </a:p>
          <a:p>
            <a:pPr marL="0" indent="0">
              <a:buNone/>
            </a:pPr>
            <a:endParaRPr lang="it-IT" sz="3000" dirty="0" smtClean="0"/>
          </a:p>
          <a:p>
            <a:pPr marL="0" indent="0">
              <a:buNone/>
            </a:pPr>
            <a:r>
              <a:rPr lang="it-IT" sz="2400" dirty="0" smtClean="0"/>
              <a:t>Ogni </a:t>
            </a:r>
            <a:r>
              <a:rPr lang="it-IT" sz="2400" dirty="0"/>
              <a:t>asserzione ha una struttura obbligata del </a:t>
            </a:r>
            <a:r>
              <a:rPr lang="it-IT" sz="2400" dirty="0" smtClean="0"/>
              <a:t>tipo</a:t>
            </a:r>
            <a:endParaRPr lang="it-IT" sz="3800" dirty="0" smtClean="0"/>
          </a:p>
        </p:txBody>
      </p:sp>
      <p:sp>
        <p:nvSpPr>
          <p:cNvPr id="4" name="Rettangolo 3"/>
          <p:cNvSpPr/>
          <p:nvPr/>
        </p:nvSpPr>
        <p:spPr>
          <a:xfrm>
            <a:off x="894833" y="4133970"/>
            <a:ext cx="5328592" cy="6983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smtClean="0">
                <a:solidFill>
                  <a:schemeClr val="tx2">
                    <a:lumMod val="75000"/>
                  </a:schemeClr>
                </a:solidFill>
              </a:rPr>
              <a:t>&lt;Soggetto, Predicato, Oggetto&gt;</a:t>
            </a:r>
            <a:endParaRPr lang="it-IT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894833" y="5562637"/>
            <a:ext cx="7157985" cy="400110"/>
          </a:xfrm>
          <a:prstGeom prst="rect">
            <a:avLst/>
          </a:prstGeom>
          <a:noFill/>
          <a:ln w="12700">
            <a:solidFill>
              <a:srgbClr val="7F142A"/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dirty="0" smtClean="0">
                <a:solidFill>
                  <a:srgbClr val="7F142A"/>
                </a:solidFill>
              </a:rPr>
              <a:t>I soggetti</a:t>
            </a:r>
            <a:r>
              <a:rPr lang="it-IT" sz="2000" dirty="0">
                <a:solidFill>
                  <a:srgbClr val="7F142A"/>
                </a:solidFill>
              </a:rPr>
              <a:t>, </a:t>
            </a:r>
            <a:r>
              <a:rPr lang="it-IT" sz="2000" dirty="0" smtClean="0">
                <a:solidFill>
                  <a:srgbClr val="7F142A"/>
                </a:solidFill>
              </a:rPr>
              <a:t>i </a:t>
            </a:r>
            <a:r>
              <a:rPr lang="it-IT" sz="2000" dirty="0">
                <a:solidFill>
                  <a:srgbClr val="7F142A"/>
                </a:solidFill>
              </a:rPr>
              <a:t>predicati </a:t>
            </a:r>
            <a:r>
              <a:rPr lang="it-IT" sz="2000" dirty="0" smtClean="0">
                <a:solidFill>
                  <a:srgbClr val="7F142A"/>
                </a:solidFill>
              </a:rPr>
              <a:t>e gli oggetti delle </a:t>
            </a:r>
            <a:r>
              <a:rPr lang="it-IT" sz="2000" dirty="0">
                <a:solidFill>
                  <a:srgbClr val="7F142A"/>
                </a:solidFill>
              </a:rPr>
              <a:t>«triple» sono </a:t>
            </a:r>
            <a:r>
              <a:rPr lang="it-IT" sz="2000" dirty="0" smtClean="0">
                <a:solidFill>
                  <a:srgbClr val="7F142A"/>
                </a:solidFill>
              </a:rPr>
              <a:t>URI</a:t>
            </a:r>
            <a:endParaRPr lang="it-IT" sz="1400" dirty="0">
              <a:solidFill>
                <a:srgbClr val="7F142A"/>
              </a:solidFill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6633451" y="3408221"/>
            <a:ext cx="1959427" cy="1681185"/>
            <a:chOff x="6633451" y="3408221"/>
            <a:chExt cx="1959427" cy="1681185"/>
          </a:xfrm>
        </p:grpSpPr>
        <p:sp>
          <p:nvSpPr>
            <p:cNvPr id="6" name="Ovale 5"/>
            <p:cNvSpPr/>
            <p:nvPr/>
          </p:nvSpPr>
          <p:spPr>
            <a:xfrm>
              <a:off x="7512758" y="3408221"/>
              <a:ext cx="1080120" cy="457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dirty="0" smtClean="0">
                  <a:solidFill>
                    <a:schemeClr val="tx2"/>
                  </a:solidFill>
                </a:rPr>
                <a:t>Soggetto</a:t>
              </a:r>
              <a:endParaRPr lang="it-IT" sz="1050" dirty="0">
                <a:solidFill>
                  <a:schemeClr val="tx2"/>
                </a:solidFill>
              </a:endParaRPr>
            </a:p>
          </p:txBody>
        </p:sp>
        <p:sp>
          <p:nvSpPr>
            <p:cNvPr id="7" name="Ovale 6"/>
            <p:cNvSpPr/>
            <p:nvPr/>
          </p:nvSpPr>
          <p:spPr>
            <a:xfrm>
              <a:off x="6633451" y="4632206"/>
              <a:ext cx="1080120" cy="457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dirty="0" smtClean="0">
                  <a:solidFill>
                    <a:schemeClr val="tx2"/>
                  </a:solidFill>
                </a:rPr>
                <a:t>Oggetto</a:t>
              </a:r>
              <a:endParaRPr lang="it-IT" sz="1050" dirty="0">
                <a:solidFill>
                  <a:schemeClr val="tx2"/>
                </a:solidFill>
              </a:endParaRPr>
            </a:p>
          </p:txBody>
        </p:sp>
        <p:cxnSp>
          <p:nvCxnSpPr>
            <p:cNvPr id="9" name="Connettore 2 8"/>
            <p:cNvCxnSpPr>
              <a:stCxn id="6" idx="4"/>
              <a:endCxn id="7" idx="0"/>
            </p:cNvCxnSpPr>
            <p:nvPr/>
          </p:nvCxnSpPr>
          <p:spPr>
            <a:xfrm flipH="1">
              <a:off x="7173511" y="3865421"/>
              <a:ext cx="879307" cy="766785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asellaDiTesto 11"/>
            <p:cNvSpPr txBox="1"/>
            <p:nvPr/>
          </p:nvSpPr>
          <p:spPr>
            <a:xfrm rot="19050822">
              <a:off x="7147113" y="4008930"/>
              <a:ext cx="73129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smtClean="0">
                  <a:solidFill>
                    <a:schemeClr val="tx2"/>
                  </a:solidFill>
                </a:rPr>
                <a:t>predicato</a:t>
              </a:r>
              <a:endParaRPr lang="it-IT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58</a:t>
            </a:fld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755576" y="5478"/>
            <a:ext cx="17940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Modello RDF</a:t>
            </a:r>
          </a:p>
        </p:txBody>
      </p:sp>
    </p:spTree>
    <p:extLst>
      <p:ext uri="{BB962C8B-B14F-4D97-AF65-F5344CB8AC3E}">
        <p14:creationId xmlns:p14="http://schemas.microsoft.com/office/powerpoint/2010/main" val="349652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0"/>
            <a:ext cx="7859216" cy="490066"/>
          </a:xfrm>
        </p:spPr>
        <p:txBody>
          <a:bodyPr/>
          <a:lstStyle/>
          <a:p>
            <a:pPr algn="l"/>
            <a:r>
              <a:rPr lang="it-IT" sz="2800" dirty="0" smtClean="0">
                <a:solidFill>
                  <a:schemeClr val="bg1"/>
                </a:solidFill>
              </a:rPr>
              <a:t>Serializzazioni di RDF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9512" y="620688"/>
            <a:ext cx="8856984" cy="5505475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Rappresentazione grafica NON è adatta alla elaborazione automatica.</a:t>
            </a:r>
          </a:p>
          <a:p>
            <a:pPr marL="0" indent="0">
              <a:buNone/>
            </a:pPr>
            <a:r>
              <a:rPr lang="it-IT" u="sng" dirty="0" smtClean="0">
                <a:solidFill>
                  <a:srgbClr val="00B050"/>
                </a:solidFill>
                <a:sym typeface="Wingdings" panose="05000000000000000000" pitchFamily="2" charset="2"/>
              </a:rPr>
              <a:t>Serializzazioni di RDF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smtClean="0">
                <a:solidFill>
                  <a:srgbClr val="C00000"/>
                </a:solidFill>
                <a:sym typeface="Wingdings" panose="05000000000000000000" pitchFamily="2" charset="2"/>
              </a:rPr>
              <a:t>N-</a:t>
            </a:r>
            <a:r>
              <a:rPr lang="it-IT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Triples</a:t>
            </a:r>
            <a:r>
              <a:rPr lang="it-IT" dirty="0" smtClean="0">
                <a:sym typeface="Wingdings" panose="05000000000000000000" pitchFamily="2" charset="2"/>
              </a:rPr>
              <a:t>:  &lt;soggetto&gt; &lt;predicato1&gt; &lt;oggetto1&gt;.</a:t>
            </a:r>
          </a:p>
          <a:p>
            <a:pPr marL="457200" lvl="1" indent="0">
              <a:buNone/>
            </a:pPr>
            <a:r>
              <a:rPr lang="it-IT" dirty="0">
                <a:sym typeface="Wingdings" panose="05000000000000000000" pitchFamily="2" charset="2"/>
              </a:rPr>
              <a:t>	</a:t>
            </a:r>
            <a:r>
              <a:rPr lang="it-IT" dirty="0" smtClean="0">
                <a:sym typeface="Wingdings" panose="05000000000000000000" pitchFamily="2" charset="2"/>
              </a:rPr>
              <a:t>	   </a:t>
            </a:r>
            <a:r>
              <a:rPr lang="it-IT" sz="3200" dirty="0" smtClean="0">
                <a:sym typeface="Wingdings" panose="05000000000000000000" pitchFamily="2" charset="2"/>
              </a:rPr>
              <a:t>&lt;</a:t>
            </a:r>
            <a:r>
              <a:rPr lang="it-IT" sz="3200" dirty="0">
                <a:sym typeface="Wingdings" panose="05000000000000000000" pitchFamily="2" charset="2"/>
              </a:rPr>
              <a:t>soggetto&gt; &lt;</a:t>
            </a:r>
            <a:r>
              <a:rPr lang="it-IT" sz="3200" dirty="0" smtClean="0">
                <a:sym typeface="Wingdings" panose="05000000000000000000" pitchFamily="2" charset="2"/>
              </a:rPr>
              <a:t>predicato2&gt; </a:t>
            </a:r>
            <a:r>
              <a:rPr lang="it-IT" sz="3200" dirty="0">
                <a:sym typeface="Wingdings" panose="05000000000000000000" pitchFamily="2" charset="2"/>
              </a:rPr>
              <a:t>&lt;</a:t>
            </a:r>
            <a:r>
              <a:rPr lang="it-IT" sz="3200" dirty="0" smtClean="0">
                <a:sym typeface="Wingdings" panose="05000000000000000000" pitchFamily="2" charset="2"/>
              </a:rPr>
              <a:t>oggetto2&gt;.</a:t>
            </a:r>
            <a:endParaRPr lang="it-IT" sz="32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it-IT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Turtle</a:t>
            </a:r>
            <a:r>
              <a:rPr lang="it-IT" dirty="0" smtClean="0">
                <a:sym typeface="Wingdings" panose="05000000000000000000" pitchFamily="2" charset="2"/>
              </a:rPr>
              <a:t>: </a:t>
            </a:r>
            <a:r>
              <a:rPr lang="it-IT" sz="2800" dirty="0" smtClean="0">
                <a:sym typeface="Wingdings" panose="05000000000000000000" pitchFamily="2" charset="2"/>
              </a:rPr>
              <a:t>&lt;soggetto&gt; &lt;predicato&gt; &lt;oggetto1&gt;, &lt;oggetto2&gt;. </a:t>
            </a:r>
          </a:p>
          <a:p>
            <a:pPr marL="57150" indent="0">
              <a:buNone/>
            </a:pPr>
            <a:r>
              <a:rPr lang="it-IT" dirty="0" smtClean="0">
                <a:sym typeface="Wingdings" panose="05000000000000000000" pitchFamily="2" charset="2"/>
              </a:rPr>
              <a:t>      </a:t>
            </a:r>
            <a:r>
              <a:rPr lang="it-IT" sz="2800" dirty="0" smtClean="0">
                <a:sym typeface="Wingdings" panose="05000000000000000000" pitchFamily="2" charset="2"/>
              </a:rPr>
              <a:t>	       &lt;soggetto&gt; &lt;predicato1&gt; &lt;oggetto1&gt;;</a:t>
            </a:r>
          </a:p>
          <a:p>
            <a:pPr marL="57150" indent="0">
              <a:buNone/>
            </a:pPr>
            <a:r>
              <a:rPr lang="it-IT" sz="2800" dirty="0">
                <a:sym typeface="Wingdings" panose="05000000000000000000" pitchFamily="2" charset="2"/>
              </a:rPr>
              <a:t>	</a:t>
            </a:r>
            <a:r>
              <a:rPr lang="it-IT" sz="2800" dirty="0" smtClean="0">
                <a:sym typeface="Wingdings" panose="05000000000000000000" pitchFamily="2" charset="2"/>
              </a:rPr>
              <a:t>		     &lt;predicato2&gt;&lt;oggetto2&gt;.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225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-99392"/>
            <a:ext cx="6624736" cy="634082"/>
          </a:xfrm>
        </p:spPr>
        <p:txBody>
          <a:bodyPr/>
          <a:lstStyle/>
          <a:p>
            <a:pPr algn="l"/>
            <a:r>
              <a:rPr lang="it-IT" sz="2800" dirty="0" smtClean="0">
                <a:solidFill>
                  <a:schemeClr val="bg1"/>
                </a:solidFill>
              </a:rPr>
              <a:t>Web Semantico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Quanto detto si può ottenere sfruttando le tecnologie del </a:t>
            </a:r>
            <a:r>
              <a:rPr lang="it-IT" u="sng" dirty="0" smtClean="0">
                <a:solidFill>
                  <a:srgbClr val="C00000"/>
                </a:solidFill>
              </a:rPr>
              <a:t>Web Semantico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r>
              <a:rPr lang="it-IT" dirty="0" smtClean="0"/>
              <a:t>Standard e Struttura a «Strati»: </a:t>
            </a:r>
            <a:r>
              <a:rPr lang="it-IT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Semantic</a:t>
            </a:r>
            <a:r>
              <a:rPr lang="it-IT" dirty="0" smtClean="0">
                <a:solidFill>
                  <a:srgbClr val="C00000"/>
                </a:solidFill>
                <a:sym typeface="Wingdings" panose="05000000000000000000" pitchFamily="2" charset="2"/>
              </a:rPr>
              <a:t> Web </a:t>
            </a:r>
            <a:r>
              <a:rPr lang="it-IT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Tower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smtClean="0">
                <a:sym typeface="Wingdings" panose="05000000000000000000" pitchFamily="2" charset="2"/>
              </a:rPr>
              <a:t>(include le </a:t>
            </a:r>
            <a:r>
              <a:rPr lang="it-IT" dirty="0" smtClean="0"/>
              <a:t>Ontologie)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571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0"/>
            <a:ext cx="7859216" cy="490066"/>
          </a:xfrm>
        </p:spPr>
        <p:txBody>
          <a:bodyPr/>
          <a:lstStyle/>
          <a:p>
            <a:pPr algn="l"/>
            <a:r>
              <a:rPr lang="it-IT" sz="2800" dirty="0" smtClean="0">
                <a:solidFill>
                  <a:schemeClr val="bg1"/>
                </a:solidFill>
              </a:rPr>
              <a:t>Serializzazioni di RDF</a:t>
            </a:r>
            <a:endParaRPr lang="it-IT" sz="28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496" y="620688"/>
            <a:ext cx="9108504" cy="5505475"/>
          </a:xfrm>
        </p:spPr>
        <p:txBody>
          <a:bodyPr/>
          <a:lstStyle/>
          <a:p>
            <a:pPr marL="514350" indent="-457200">
              <a:buFont typeface="Wingdings" panose="05000000000000000000" pitchFamily="2" charset="2"/>
              <a:buChar char="§"/>
            </a:pPr>
            <a:r>
              <a:rPr lang="it-IT" sz="2800" dirty="0" smtClean="0">
                <a:solidFill>
                  <a:srgbClr val="C00000"/>
                </a:solidFill>
                <a:sym typeface="Wingdings" panose="05000000000000000000" pitchFamily="2" charset="2"/>
              </a:rPr>
              <a:t>RDF/XML</a:t>
            </a:r>
            <a:r>
              <a:rPr lang="it-IT" sz="2800" dirty="0" smtClean="0">
                <a:sym typeface="Wingdings" panose="05000000000000000000" pitchFamily="2" charset="2"/>
              </a:rPr>
              <a:t>: 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endParaRPr lang="en-US" sz="2800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&lt;</a:t>
            </a:r>
            <a:r>
              <a:rPr lang="en-US" sz="2800" dirty="0" err="1">
                <a:sym typeface="Wingdings" panose="05000000000000000000" pitchFamily="2" charset="2"/>
              </a:rPr>
              <a:t>owl:Class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err="1">
                <a:sym typeface="Wingdings" panose="05000000000000000000" pitchFamily="2" charset="2"/>
              </a:rPr>
              <a:t>rdf:about</a:t>
            </a:r>
            <a:r>
              <a:rPr lang="en-US" sz="2800" dirty="0">
                <a:sym typeface="Wingdings" panose="05000000000000000000" pitchFamily="2" charset="2"/>
              </a:rPr>
              <a:t>="http://www.example/oggetto"/&gt;        &lt;</a:t>
            </a:r>
            <a:r>
              <a:rPr lang="en-US" sz="2800" dirty="0" err="1">
                <a:sym typeface="Wingdings" panose="05000000000000000000" pitchFamily="2" charset="2"/>
              </a:rPr>
              <a:t>owl:Class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err="1">
                <a:sym typeface="Wingdings" panose="05000000000000000000" pitchFamily="2" charset="2"/>
              </a:rPr>
              <a:t>rdf:about</a:t>
            </a:r>
            <a:r>
              <a:rPr lang="en-US" sz="2800" dirty="0">
                <a:sym typeface="Wingdings" panose="05000000000000000000" pitchFamily="2" charset="2"/>
              </a:rPr>
              <a:t>="http://www.example/soggetto"/&gt;</a:t>
            </a:r>
            <a:endParaRPr lang="it-IT" sz="2800" dirty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it-IT" sz="2800" dirty="0">
                <a:sym typeface="Wingdings" panose="05000000000000000000" pitchFamily="2" charset="2"/>
              </a:rPr>
              <a:t> </a:t>
            </a:r>
            <a:r>
              <a:rPr lang="en-US" sz="2800" dirty="0" smtClean="0">
                <a:sym typeface="Wingdings" panose="05000000000000000000" pitchFamily="2" charset="2"/>
              </a:rPr>
              <a:t>&lt;</a:t>
            </a:r>
            <a:r>
              <a:rPr lang="en-US" sz="2800" dirty="0" err="1">
                <a:sym typeface="Wingdings" panose="05000000000000000000" pitchFamily="2" charset="2"/>
              </a:rPr>
              <a:t>owl:ObjectProperty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sym typeface="Wingdings" panose="05000000000000000000" pitchFamily="2" charset="2"/>
              </a:rPr>
              <a:t>rdf:about</a:t>
            </a:r>
            <a:r>
              <a:rPr lang="en-US" sz="2800" dirty="0">
                <a:sym typeface="Wingdings" panose="05000000000000000000" pitchFamily="2" charset="2"/>
              </a:rPr>
              <a:t>="http://www.example/predicato"&gt;  </a:t>
            </a:r>
            <a:endParaRPr lang="en-US" sz="2800" dirty="0" smtClean="0">
              <a:sym typeface="Wingdings" panose="05000000000000000000" pitchFamily="2" charset="2"/>
            </a:endParaRPr>
          </a:p>
          <a:p>
            <a:pPr marL="57150" indent="0">
              <a:buNone/>
            </a:pPr>
            <a:r>
              <a:rPr lang="en-US" sz="2800" dirty="0" smtClean="0">
                <a:sym typeface="Wingdings" panose="05000000000000000000" pitchFamily="2" charset="2"/>
              </a:rPr>
              <a:t>&lt;</a:t>
            </a:r>
            <a:r>
              <a:rPr lang="en-US" sz="2800" dirty="0" err="1" smtClean="0">
                <a:sym typeface="Wingdings" panose="05000000000000000000" pitchFamily="2" charset="2"/>
              </a:rPr>
              <a:t>rdfs:range</a:t>
            </a:r>
            <a:r>
              <a:rPr lang="en-US" sz="2800" dirty="0" smtClean="0">
                <a:sym typeface="Wingdings" panose="05000000000000000000" pitchFamily="2" charset="2"/>
              </a:rPr>
              <a:t> </a:t>
            </a:r>
            <a:r>
              <a:rPr lang="en-US" sz="2800" dirty="0" err="1">
                <a:sym typeface="Wingdings" panose="05000000000000000000" pitchFamily="2" charset="2"/>
              </a:rPr>
              <a:t>rdf:resource</a:t>
            </a:r>
            <a:r>
              <a:rPr lang="en-US" sz="2800" dirty="0">
                <a:sym typeface="Wingdings" panose="05000000000000000000" pitchFamily="2" charset="2"/>
              </a:rPr>
              <a:t>="http://www.example/oggetto"/&gt;        &lt;</a:t>
            </a:r>
            <a:r>
              <a:rPr lang="en-US" sz="2800" dirty="0" err="1">
                <a:sym typeface="Wingdings" panose="05000000000000000000" pitchFamily="2" charset="2"/>
              </a:rPr>
              <a:t>rdfs:domain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err="1">
                <a:sym typeface="Wingdings" panose="05000000000000000000" pitchFamily="2" charset="2"/>
              </a:rPr>
              <a:t>rdf:resource</a:t>
            </a:r>
            <a:r>
              <a:rPr lang="en-US" sz="2800" dirty="0">
                <a:sym typeface="Wingdings" panose="05000000000000000000" pitchFamily="2" charset="2"/>
              </a:rPr>
              <a:t>="http://www.example/soggetto"/&gt;    &lt;/</a:t>
            </a:r>
            <a:r>
              <a:rPr lang="en-US" sz="2800" dirty="0" err="1">
                <a:sym typeface="Wingdings" panose="05000000000000000000" pitchFamily="2" charset="2"/>
              </a:rPr>
              <a:t>owl:ObjectProperty</a:t>
            </a:r>
            <a:r>
              <a:rPr lang="en-US" sz="2800" dirty="0">
                <a:sym typeface="Wingdings" panose="05000000000000000000" pitchFamily="2" charset="2"/>
              </a:rPr>
              <a:t>&gt; </a:t>
            </a:r>
            <a:endParaRPr lang="en-US" sz="2800" dirty="0" smtClean="0">
              <a:sym typeface="Wingdings" panose="05000000000000000000" pitchFamily="2" charset="2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525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3842" y="512749"/>
            <a:ext cx="8062957" cy="2988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RDFS</a:t>
            </a:r>
            <a:r>
              <a:rPr lang="en-US" dirty="0" smtClean="0"/>
              <a:t> (</a:t>
            </a:r>
            <a:r>
              <a:rPr lang="en-US" dirty="0">
                <a:solidFill>
                  <a:schemeClr val="tx2"/>
                </a:solidFill>
              </a:rPr>
              <a:t>http://www.w3.org/TR/rdf-schema</a:t>
            </a:r>
            <a:r>
              <a:rPr lang="en-US" dirty="0" smtClean="0">
                <a:solidFill>
                  <a:schemeClr val="tx2"/>
                </a:solidFill>
              </a:rPr>
              <a:t>/</a:t>
            </a:r>
            <a:r>
              <a:rPr lang="it-IT" dirty="0" smtClean="0"/>
              <a:t>) è </a:t>
            </a:r>
            <a:r>
              <a:rPr lang="it-IT" dirty="0"/>
              <a:t>un insieme di classi </a:t>
            </a:r>
            <a:r>
              <a:rPr lang="it-IT" dirty="0" smtClean="0"/>
              <a:t>e proprietà</a:t>
            </a:r>
            <a:r>
              <a:rPr lang="it-IT" dirty="0"/>
              <a:t> </a:t>
            </a:r>
            <a:r>
              <a:rPr lang="it-IT" dirty="0" smtClean="0"/>
              <a:t>RDF</a:t>
            </a:r>
            <a:r>
              <a:rPr lang="it-IT" dirty="0"/>
              <a:t> </a:t>
            </a:r>
            <a:endParaRPr lang="it-IT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dirty="0" smtClean="0"/>
              <a:t>estensione </a:t>
            </a:r>
            <a:r>
              <a:rPr lang="it-IT" dirty="0"/>
              <a:t>del vocabolario base di </a:t>
            </a:r>
            <a:r>
              <a:rPr lang="it-IT" dirty="0" smtClean="0"/>
              <a:t>RDF</a:t>
            </a:r>
            <a:endParaRPr lang="it-IT" baseline="30000" dirty="0"/>
          </a:p>
          <a:p>
            <a:pPr>
              <a:buFont typeface="Wingdings" panose="05000000000000000000" pitchFamily="2" charset="2"/>
              <a:buChar char="Ø"/>
            </a:pPr>
            <a:r>
              <a:rPr lang="it-IT" dirty="0" smtClean="0"/>
              <a:t>viene </a:t>
            </a:r>
            <a:r>
              <a:rPr lang="it-IT" dirty="0"/>
              <a:t>utilizzato per strutturare vocabolari </a:t>
            </a:r>
            <a:r>
              <a:rPr lang="it-IT" dirty="0" smtClean="0"/>
              <a:t>RDF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Rettangolo 5"/>
          <p:cNvSpPr/>
          <p:nvPr/>
        </p:nvSpPr>
        <p:spPr>
          <a:xfrm>
            <a:off x="1118141" y="3556798"/>
            <a:ext cx="2592288" cy="24913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rgbClr val="C00000"/>
                </a:solidFill>
              </a:rPr>
              <a:t>Classi</a:t>
            </a:r>
            <a:endParaRPr lang="it-IT" b="1" dirty="0">
              <a:solidFill>
                <a:srgbClr val="C00000"/>
              </a:solidFill>
            </a:endParaRPr>
          </a:p>
          <a:p>
            <a:r>
              <a:rPr lang="it-IT" sz="1600" dirty="0" err="1" smtClean="0">
                <a:solidFill>
                  <a:schemeClr val="tx1"/>
                </a:solidFill>
              </a:rPr>
              <a:t>rdfs:Resource</a:t>
            </a:r>
            <a:endParaRPr lang="it-IT" sz="1600" dirty="0">
              <a:solidFill>
                <a:schemeClr val="tx1"/>
              </a:solidFill>
            </a:endParaRPr>
          </a:p>
          <a:p>
            <a:r>
              <a:rPr lang="it-IT" sz="1600" dirty="0" err="1">
                <a:solidFill>
                  <a:schemeClr val="tx1"/>
                </a:solidFill>
              </a:rPr>
              <a:t>r</a:t>
            </a:r>
            <a:r>
              <a:rPr lang="it-IT" sz="1600" dirty="0" err="1" smtClean="0">
                <a:solidFill>
                  <a:schemeClr val="tx1"/>
                </a:solidFill>
              </a:rPr>
              <a:t>dfs:Class</a:t>
            </a:r>
            <a:endParaRPr lang="it-IT" sz="1600" dirty="0" smtClean="0">
              <a:solidFill>
                <a:schemeClr val="tx1"/>
              </a:solidFill>
            </a:endParaRPr>
          </a:p>
          <a:p>
            <a:r>
              <a:rPr lang="it-IT" sz="1600" dirty="0" err="1" smtClean="0">
                <a:solidFill>
                  <a:schemeClr val="tx1"/>
                </a:solidFill>
              </a:rPr>
              <a:t>rdfs:Literal</a:t>
            </a:r>
            <a:endParaRPr lang="it-IT" sz="1600" dirty="0" smtClean="0">
              <a:solidFill>
                <a:schemeClr val="tx1"/>
              </a:solidFill>
            </a:endParaRPr>
          </a:p>
          <a:p>
            <a:r>
              <a:rPr lang="it-IT" sz="1600" dirty="0" err="1" smtClean="0">
                <a:solidFill>
                  <a:schemeClr val="tx1"/>
                </a:solidFill>
              </a:rPr>
              <a:t>rdfs:Datatype</a:t>
            </a:r>
            <a:endParaRPr lang="it-IT" sz="1600" dirty="0" smtClean="0">
              <a:solidFill>
                <a:schemeClr val="tx1"/>
              </a:solidFill>
            </a:endParaRPr>
          </a:p>
          <a:p>
            <a:r>
              <a:rPr lang="it-IT" sz="1600" dirty="0" err="1">
                <a:solidFill>
                  <a:schemeClr val="tx1"/>
                </a:solidFill>
              </a:rPr>
              <a:t>r</a:t>
            </a:r>
            <a:r>
              <a:rPr lang="it-IT" sz="1600" dirty="0" err="1" smtClean="0">
                <a:solidFill>
                  <a:schemeClr val="tx1"/>
                </a:solidFill>
              </a:rPr>
              <a:t>df:XMLLiteral</a:t>
            </a:r>
            <a:endParaRPr lang="it-IT" sz="1600" dirty="0" smtClean="0">
              <a:solidFill>
                <a:schemeClr val="tx1"/>
              </a:solidFill>
            </a:endParaRPr>
          </a:p>
          <a:p>
            <a:r>
              <a:rPr lang="it-IT" sz="1600" dirty="0" err="1">
                <a:solidFill>
                  <a:schemeClr val="tx1"/>
                </a:solidFill>
              </a:rPr>
              <a:t>r</a:t>
            </a:r>
            <a:r>
              <a:rPr lang="it-IT" sz="1600" dirty="0" err="1" smtClean="0">
                <a:solidFill>
                  <a:schemeClr val="tx1"/>
                </a:solidFill>
              </a:rPr>
              <a:t>df:Property</a:t>
            </a:r>
            <a:endParaRPr lang="it-IT" sz="1600" dirty="0" smtClean="0">
              <a:solidFill>
                <a:schemeClr val="tx1"/>
              </a:solidFill>
            </a:endParaRPr>
          </a:p>
          <a:p>
            <a:pPr algn="ctr"/>
            <a:endParaRPr lang="it-IT" dirty="0" smtClean="0">
              <a:solidFill>
                <a:schemeClr val="tx1"/>
              </a:solidFill>
            </a:endParaRPr>
          </a:p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5099313" y="3501009"/>
            <a:ext cx="2592288" cy="25470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smtClean="0">
                <a:solidFill>
                  <a:srgbClr val="C00000"/>
                </a:solidFill>
              </a:rPr>
              <a:t>Proprietà</a:t>
            </a:r>
            <a:endParaRPr lang="it-IT" dirty="0" smtClean="0">
              <a:solidFill>
                <a:srgbClr val="C00000"/>
              </a:solidFill>
            </a:endParaRPr>
          </a:p>
          <a:p>
            <a:r>
              <a:rPr lang="it-IT" sz="1600" dirty="0" err="1" smtClean="0">
                <a:solidFill>
                  <a:schemeClr val="tx1"/>
                </a:solidFill>
              </a:rPr>
              <a:t>rdfs:domain</a:t>
            </a:r>
            <a:endParaRPr lang="it-IT" sz="1600" dirty="0" smtClean="0">
              <a:solidFill>
                <a:schemeClr val="tx1"/>
              </a:solidFill>
            </a:endParaRPr>
          </a:p>
          <a:p>
            <a:r>
              <a:rPr lang="it-IT" sz="1600" dirty="0" err="1">
                <a:solidFill>
                  <a:schemeClr val="tx1"/>
                </a:solidFill>
              </a:rPr>
              <a:t>r</a:t>
            </a:r>
            <a:r>
              <a:rPr lang="it-IT" sz="1600" dirty="0" err="1" smtClean="0">
                <a:solidFill>
                  <a:schemeClr val="tx1"/>
                </a:solidFill>
              </a:rPr>
              <a:t>dfs:range</a:t>
            </a:r>
            <a:endParaRPr lang="it-IT" sz="1600" dirty="0" smtClean="0">
              <a:solidFill>
                <a:schemeClr val="tx1"/>
              </a:solidFill>
            </a:endParaRPr>
          </a:p>
          <a:p>
            <a:r>
              <a:rPr lang="it-IT" sz="1600" dirty="0" err="1">
                <a:solidFill>
                  <a:schemeClr val="tx1"/>
                </a:solidFill>
              </a:rPr>
              <a:t>rdf:type</a:t>
            </a:r>
            <a:endParaRPr lang="it-IT" sz="1600" dirty="0">
              <a:solidFill>
                <a:schemeClr val="tx1"/>
              </a:solidFill>
            </a:endParaRPr>
          </a:p>
          <a:p>
            <a:r>
              <a:rPr lang="it-IT" sz="1600" dirty="0" err="1">
                <a:solidFill>
                  <a:schemeClr val="tx1"/>
                </a:solidFill>
              </a:rPr>
              <a:t>rdfs:subClassOf</a:t>
            </a:r>
            <a:r>
              <a:rPr lang="it-IT" sz="1600" dirty="0">
                <a:solidFill>
                  <a:schemeClr val="tx1"/>
                </a:solidFill>
              </a:rPr>
              <a:t> </a:t>
            </a:r>
          </a:p>
          <a:p>
            <a:r>
              <a:rPr lang="it-IT" sz="1600" dirty="0" err="1">
                <a:solidFill>
                  <a:schemeClr val="tx1"/>
                </a:solidFill>
              </a:rPr>
              <a:t>rdfs:subPropertyOf</a:t>
            </a:r>
            <a:r>
              <a:rPr lang="it-IT" sz="1600" dirty="0">
                <a:solidFill>
                  <a:schemeClr val="tx1"/>
                </a:solidFill>
              </a:rPr>
              <a:t> </a:t>
            </a:r>
          </a:p>
          <a:p>
            <a:r>
              <a:rPr lang="it-IT" sz="1600" dirty="0" err="1">
                <a:solidFill>
                  <a:schemeClr val="tx1"/>
                </a:solidFill>
              </a:rPr>
              <a:t>rdfs:label</a:t>
            </a:r>
            <a:endParaRPr lang="it-IT" sz="1600" dirty="0">
              <a:solidFill>
                <a:schemeClr val="tx1"/>
              </a:solidFill>
            </a:endParaRPr>
          </a:p>
          <a:p>
            <a:r>
              <a:rPr lang="it-IT" sz="1600" dirty="0" err="1">
                <a:solidFill>
                  <a:schemeClr val="tx1"/>
                </a:solidFill>
              </a:rPr>
              <a:t>rdfs:comment</a:t>
            </a:r>
            <a:r>
              <a:rPr lang="it-IT" sz="1600" dirty="0">
                <a:solidFill>
                  <a:schemeClr val="tx1"/>
                </a:solidFill>
              </a:rPr>
              <a:t> </a:t>
            </a:r>
            <a:endParaRPr lang="it-IT" sz="1600" dirty="0" smtClean="0">
              <a:solidFill>
                <a:schemeClr val="tx1"/>
              </a:solidFill>
            </a:endParaRPr>
          </a:p>
          <a:p>
            <a:r>
              <a:rPr lang="it-IT" sz="1600" dirty="0" err="1">
                <a:solidFill>
                  <a:schemeClr val="tx1"/>
                </a:solidFill>
              </a:rPr>
              <a:t>r</a:t>
            </a:r>
            <a:r>
              <a:rPr lang="it-IT" sz="1600" dirty="0" err="1" smtClean="0">
                <a:solidFill>
                  <a:schemeClr val="tx1"/>
                </a:solidFill>
              </a:rPr>
              <a:t>dfs:seeAlso</a:t>
            </a:r>
            <a:endParaRPr lang="it-IT" sz="1600" dirty="0" smtClean="0">
              <a:solidFill>
                <a:schemeClr val="tx1"/>
              </a:solidFill>
            </a:endParaRPr>
          </a:p>
          <a:p>
            <a:r>
              <a:rPr lang="it-IT" sz="1600" dirty="0" err="1">
                <a:solidFill>
                  <a:schemeClr val="tx1"/>
                </a:solidFill>
              </a:rPr>
              <a:t>r</a:t>
            </a:r>
            <a:r>
              <a:rPr lang="it-IT" sz="1600" dirty="0" err="1" smtClean="0">
                <a:solidFill>
                  <a:schemeClr val="tx1"/>
                </a:solidFill>
              </a:rPr>
              <a:t>dfs:isDefinedBy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61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827584" y="0"/>
            <a:ext cx="2655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RDFS – RDF Schema</a:t>
            </a:r>
          </a:p>
        </p:txBody>
      </p:sp>
    </p:spTree>
    <p:extLst>
      <p:ext uri="{BB962C8B-B14F-4D97-AF65-F5344CB8AC3E}">
        <p14:creationId xmlns:p14="http://schemas.microsoft.com/office/powerpoint/2010/main" val="81995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34938" y="418744"/>
            <a:ext cx="7951862" cy="5746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dirty="0" smtClean="0"/>
              <a:t>Linguaggio </a:t>
            </a:r>
            <a:r>
              <a:rPr lang="it-IT" sz="2800" dirty="0"/>
              <a:t>«</a:t>
            </a:r>
            <a:r>
              <a:rPr lang="it-IT" sz="2800" dirty="0">
                <a:solidFill>
                  <a:srgbClr val="C00000"/>
                </a:solidFill>
              </a:rPr>
              <a:t>debole</a:t>
            </a:r>
            <a:r>
              <a:rPr lang="it-IT" sz="2800" dirty="0"/>
              <a:t>» con poco potere espressivo.</a:t>
            </a:r>
          </a:p>
          <a:p>
            <a:pPr marL="0" indent="0">
              <a:buNone/>
            </a:pPr>
            <a:r>
              <a:rPr lang="it-IT" sz="2800" dirty="0"/>
              <a:t>Ad esempio, </a:t>
            </a:r>
            <a:r>
              <a:rPr lang="it-IT" sz="2800" u="sng" dirty="0">
                <a:solidFill>
                  <a:srgbClr val="C00000"/>
                </a:solidFill>
              </a:rPr>
              <a:t>NON</a:t>
            </a:r>
            <a:r>
              <a:rPr lang="it-IT" sz="2800" dirty="0"/>
              <a:t> si possono esprimere</a:t>
            </a:r>
            <a:r>
              <a:rPr lang="it-IT" sz="2800" dirty="0" smtClean="0"/>
              <a:t>:</a:t>
            </a:r>
            <a:endParaRPr lang="it-IT" sz="2400" dirty="0"/>
          </a:p>
          <a:p>
            <a:pPr marL="0" indent="0">
              <a:buNone/>
            </a:pPr>
            <a:endParaRPr lang="en-US" sz="1000" dirty="0" smtClean="0"/>
          </a:p>
          <a:p>
            <a:r>
              <a:rPr lang="en-US" sz="2800" dirty="0" err="1" smtClean="0">
                <a:solidFill>
                  <a:srgbClr val="C00000"/>
                </a:solidFill>
              </a:rPr>
              <a:t>Tipizzazione</a:t>
            </a:r>
            <a:r>
              <a:rPr lang="en-US" sz="2800" dirty="0" smtClean="0"/>
              <a:t> del </a:t>
            </a:r>
            <a:r>
              <a:rPr lang="en-US" sz="2800" dirty="0" err="1" smtClean="0"/>
              <a:t>dominio</a:t>
            </a:r>
            <a:r>
              <a:rPr lang="en-US" sz="2800" dirty="0" smtClean="0"/>
              <a:t> e/o del range a </a:t>
            </a:r>
            <a:r>
              <a:rPr lang="en-US" sz="2800" dirty="0" err="1" smtClean="0"/>
              <a:t>seconda</a:t>
            </a:r>
            <a:r>
              <a:rPr lang="en-US" sz="2800" dirty="0" smtClean="0"/>
              <a:t> </a:t>
            </a:r>
            <a:r>
              <a:rPr lang="en-US" sz="2800" dirty="0" err="1" smtClean="0"/>
              <a:t>dell’istanza</a:t>
            </a:r>
            <a:r>
              <a:rPr lang="en-US" sz="2800" dirty="0" smtClean="0"/>
              <a:t> del </a:t>
            </a:r>
            <a:r>
              <a:rPr lang="en-US" sz="2800" dirty="0" err="1" smtClean="0"/>
              <a:t>dominio</a:t>
            </a:r>
            <a:r>
              <a:rPr lang="en-US" sz="2800" dirty="0" smtClean="0"/>
              <a:t> </a:t>
            </a:r>
            <a:r>
              <a:rPr lang="en-US" sz="2800" dirty="0" err="1" smtClean="0"/>
              <a:t>che</a:t>
            </a:r>
            <a:r>
              <a:rPr lang="en-US" sz="2800" dirty="0" smtClean="0"/>
              <a:t> </a:t>
            </a:r>
            <a:r>
              <a:rPr lang="en-US" sz="2800" dirty="0" err="1" smtClean="0"/>
              <a:t>entra</a:t>
            </a:r>
            <a:r>
              <a:rPr lang="en-US" sz="2800" dirty="0" smtClean="0"/>
              <a:t> </a:t>
            </a:r>
            <a:r>
              <a:rPr lang="en-US" sz="2800" dirty="0" err="1" smtClean="0"/>
              <a:t>nella</a:t>
            </a:r>
            <a:r>
              <a:rPr lang="en-US" sz="2800" dirty="0" smtClean="0"/>
              <a:t> </a:t>
            </a:r>
            <a:r>
              <a:rPr lang="en-US" sz="2800" dirty="0" err="1" smtClean="0"/>
              <a:t>relazione</a:t>
            </a:r>
            <a:endParaRPr lang="en-US" sz="2800" dirty="0" smtClean="0"/>
          </a:p>
          <a:p>
            <a:pPr marL="400050" lvl="1" indent="0">
              <a:buNone/>
            </a:pPr>
            <a:endParaRPr lang="en-US" sz="2400" dirty="0" smtClean="0"/>
          </a:p>
          <a:p>
            <a:pPr marL="400050" lvl="1" indent="0">
              <a:buNone/>
            </a:pPr>
            <a:endParaRPr lang="en-US" sz="2400" dirty="0" smtClean="0"/>
          </a:p>
          <a:p>
            <a:pPr marL="400050" lvl="1" indent="0">
              <a:buNone/>
            </a:pPr>
            <a:r>
              <a:rPr lang="en-US" sz="2400" dirty="0" smtClean="0"/>
              <a:t>[</a:t>
            </a:r>
            <a:r>
              <a:rPr lang="en-US" sz="2400" dirty="0" err="1" smtClean="0"/>
              <a:t>Unione</a:t>
            </a:r>
            <a:r>
              <a:rPr lang="en-US" sz="2400" dirty="0" smtClean="0"/>
              <a:t> di due o </a:t>
            </a:r>
            <a:r>
              <a:rPr lang="en-US" sz="2400" dirty="0" err="1" smtClean="0"/>
              <a:t>più</a:t>
            </a:r>
            <a:r>
              <a:rPr lang="en-US" sz="2400" dirty="0" smtClean="0"/>
              <a:t> </a:t>
            </a:r>
            <a:r>
              <a:rPr lang="en-US" sz="2400" dirty="0" err="1" smtClean="0"/>
              <a:t>insiemi</a:t>
            </a:r>
            <a:r>
              <a:rPr lang="en-US" sz="2400" dirty="0" smtClean="0"/>
              <a:t>]</a:t>
            </a:r>
          </a:p>
          <a:p>
            <a:r>
              <a:rPr lang="it-IT" sz="2800" dirty="0" smtClean="0">
                <a:solidFill>
                  <a:srgbClr val="C00000"/>
                </a:solidFill>
              </a:rPr>
              <a:t>Vincoli di esistenza/cardinalità</a:t>
            </a:r>
          </a:p>
          <a:p>
            <a:r>
              <a:rPr lang="it-IT" sz="2800" dirty="0" smtClean="0">
                <a:solidFill>
                  <a:srgbClr val="C00000"/>
                </a:solidFill>
              </a:rPr>
              <a:t>Proprietà</a:t>
            </a:r>
            <a:r>
              <a:rPr lang="it-IT" sz="2800" dirty="0" smtClean="0"/>
              <a:t>: transitiva, inversa e simmetrica delle relazioni</a:t>
            </a:r>
          </a:p>
          <a:p>
            <a:r>
              <a:rPr lang="it-IT" sz="2800" dirty="0">
                <a:solidFill>
                  <a:srgbClr val="C00000"/>
                </a:solidFill>
              </a:rPr>
              <a:t>C</a:t>
            </a:r>
            <a:r>
              <a:rPr lang="it-IT" sz="2800" dirty="0" smtClean="0">
                <a:solidFill>
                  <a:srgbClr val="C00000"/>
                </a:solidFill>
              </a:rPr>
              <a:t>ombinazioni</a:t>
            </a:r>
            <a:r>
              <a:rPr lang="it-IT" sz="2800" dirty="0" smtClean="0"/>
              <a:t> </a:t>
            </a:r>
            <a:r>
              <a:rPr lang="it-IT" sz="2800" dirty="0"/>
              <a:t>(espressioni) di classi e proprietà</a:t>
            </a:r>
            <a:endParaRPr lang="it-IT" sz="2800" dirty="0" smtClean="0"/>
          </a:p>
          <a:p>
            <a:pPr marL="0" indent="0">
              <a:buNone/>
            </a:pPr>
            <a:endParaRPr lang="it-IT" sz="2500" b="1" dirty="0" smtClean="0">
              <a:solidFill>
                <a:schemeClr val="tx2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62</a:t>
            </a:fld>
            <a:endParaRPr lang="it-IT"/>
          </a:p>
        </p:txBody>
      </p:sp>
      <p:sp>
        <p:nvSpPr>
          <p:cNvPr id="2" name="Rettangolo 1"/>
          <p:cNvSpPr/>
          <p:nvPr/>
        </p:nvSpPr>
        <p:spPr>
          <a:xfrm>
            <a:off x="755576" y="0"/>
            <a:ext cx="2016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Limiti di RDFS</a:t>
            </a:r>
          </a:p>
        </p:txBody>
      </p:sp>
      <p:sp>
        <p:nvSpPr>
          <p:cNvPr id="6" name="Rettangolo 5"/>
          <p:cNvSpPr/>
          <p:nvPr/>
        </p:nvSpPr>
        <p:spPr>
          <a:xfrm>
            <a:off x="4644008" y="2662688"/>
            <a:ext cx="1944216" cy="360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Ruote</a:t>
            </a:r>
            <a:endParaRPr lang="it-IT" dirty="0">
              <a:solidFill>
                <a:schemeClr val="tx1"/>
              </a:solidFill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1331640" y="2662942"/>
            <a:ext cx="4323320" cy="839350"/>
            <a:chOff x="1331640" y="2814565"/>
            <a:chExt cx="4323320" cy="839350"/>
          </a:xfrm>
        </p:grpSpPr>
        <p:sp>
          <p:nvSpPr>
            <p:cNvPr id="5" name="Rettangolo 4"/>
            <p:cNvSpPr/>
            <p:nvPr/>
          </p:nvSpPr>
          <p:spPr>
            <a:xfrm>
              <a:off x="1331640" y="3016458"/>
              <a:ext cx="1152128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1"/>
                  </a:solidFill>
                </a:rPr>
                <a:t>Macchina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7" name="Rettangolo 6"/>
            <p:cNvSpPr/>
            <p:nvPr/>
          </p:nvSpPr>
          <p:spPr>
            <a:xfrm>
              <a:off x="4646848" y="3293875"/>
              <a:ext cx="1008112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1"/>
                  </a:solidFill>
                </a:rPr>
                <a:t>Motore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Connettore 2 8"/>
            <p:cNvCxnSpPr/>
            <p:nvPr/>
          </p:nvCxnSpPr>
          <p:spPr>
            <a:xfrm>
              <a:off x="2483768" y="3213484"/>
              <a:ext cx="158417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e 10"/>
            <p:cNvSpPr/>
            <p:nvPr/>
          </p:nvSpPr>
          <p:spPr>
            <a:xfrm>
              <a:off x="4067944" y="2814565"/>
              <a:ext cx="288032" cy="71957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700" dirty="0" smtClean="0">
                  <a:solidFill>
                    <a:schemeClr val="tx1"/>
                  </a:solidFill>
                </a:rPr>
                <a:t>unione</a:t>
              </a:r>
              <a:endParaRPr lang="it-IT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Connettore 2 12"/>
            <p:cNvCxnSpPr>
              <a:stCxn id="6" idx="1"/>
              <a:endCxn id="11" idx="6"/>
            </p:cNvCxnSpPr>
            <p:nvPr/>
          </p:nvCxnSpPr>
          <p:spPr>
            <a:xfrm flipH="1">
              <a:off x="4355976" y="2994331"/>
              <a:ext cx="288032" cy="18002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2 14"/>
            <p:cNvCxnSpPr>
              <a:stCxn id="7" idx="1"/>
            </p:cNvCxnSpPr>
            <p:nvPr/>
          </p:nvCxnSpPr>
          <p:spPr>
            <a:xfrm flipH="1" flipV="1">
              <a:off x="4355976" y="3293875"/>
              <a:ext cx="290872" cy="18002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asellaDiTesto 18"/>
            <p:cNvSpPr txBox="1"/>
            <p:nvPr/>
          </p:nvSpPr>
          <p:spPr>
            <a:xfrm>
              <a:off x="2621318" y="2844152"/>
              <a:ext cx="1309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 smtClean="0"/>
                <a:t>costituitaDa</a:t>
              </a:r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72713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17846" y="564022"/>
            <a:ext cx="7631395" cy="5562141"/>
          </a:xfrm>
        </p:spPr>
        <p:txBody>
          <a:bodyPr/>
          <a:lstStyle/>
          <a:p>
            <a:pPr marL="0" indent="0">
              <a:buNone/>
            </a:pPr>
            <a:endParaRPr lang="it-IT" sz="800" dirty="0" smtClean="0"/>
          </a:p>
          <a:p>
            <a:r>
              <a:rPr lang="it-IT" dirty="0" smtClean="0">
                <a:solidFill>
                  <a:srgbClr val="7F142A"/>
                </a:solidFill>
              </a:rPr>
              <a:t>Combinazioni</a:t>
            </a:r>
            <a:r>
              <a:rPr lang="it-IT" dirty="0" smtClean="0"/>
              <a:t> </a:t>
            </a:r>
            <a:r>
              <a:rPr lang="it-IT" dirty="0"/>
              <a:t>(espressioni) </a:t>
            </a:r>
            <a:r>
              <a:rPr lang="it-IT" dirty="0">
                <a:solidFill>
                  <a:srgbClr val="7F142A"/>
                </a:solidFill>
              </a:rPr>
              <a:t>di concetti</a:t>
            </a:r>
            <a:r>
              <a:rPr lang="it-IT" dirty="0"/>
              <a:t> </a:t>
            </a:r>
            <a:endParaRPr lang="it-IT" dirty="0" smtClean="0"/>
          </a:p>
          <a:p>
            <a:pPr lvl="1"/>
            <a:r>
              <a:rPr lang="it-IT" dirty="0" smtClean="0"/>
              <a:t>Intersezione</a:t>
            </a:r>
          </a:p>
          <a:p>
            <a:pPr lvl="1"/>
            <a:r>
              <a:rPr lang="it-IT" dirty="0" smtClean="0"/>
              <a:t>Unione</a:t>
            </a:r>
          </a:p>
          <a:p>
            <a:pPr lvl="1"/>
            <a:r>
              <a:rPr lang="it-IT" dirty="0" smtClean="0"/>
              <a:t>Differenza</a:t>
            </a:r>
          </a:p>
          <a:p>
            <a:pPr lvl="1"/>
            <a:r>
              <a:rPr lang="it-IT" dirty="0" smtClean="0"/>
              <a:t>… </a:t>
            </a:r>
            <a:endParaRPr lang="it-IT" dirty="0"/>
          </a:p>
          <a:p>
            <a:r>
              <a:rPr lang="it-IT" dirty="0" smtClean="0">
                <a:solidFill>
                  <a:srgbClr val="7F142A"/>
                </a:solidFill>
              </a:rPr>
              <a:t>Combinazioni </a:t>
            </a:r>
            <a:r>
              <a:rPr lang="it-IT" dirty="0" smtClean="0"/>
              <a:t>di</a:t>
            </a:r>
            <a:r>
              <a:rPr lang="it-IT" dirty="0" smtClean="0">
                <a:solidFill>
                  <a:srgbClr val="7F142A"/>
                </a:solidFill>
              </a:rPr>
              <a:t> proprietà</a:t>
            </a:r>
          </a:p>
          <a:p>
            <a:pPr lvl="1"/>
            <a:r>
              <a:rPr lang="it-IT" dirty="0" smtClean="0"/>
              <a:t>più limitate rispetto alle combinazioni di concetti</a:t>
            </a:r>
          </a:p>
          <a:p>
            <a:pPr marL="457200" lvl="1" indent="0">
              <a:buNone/>
            </a:pPr>
            <a:endParaRPr lang="it-IT" sz="2400" dirty="0" smtClean="0"/>
          </a:p>
          <a:p>
            <a:pPr lvl="1"/>
            <a:endParaRPr lang="it-IT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63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827584" y="0"/>
            <a:ext cx="4715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 smtClean="0">
                <a:solidFill>
                  <a:schemeClr val="bg1"/>
                </a:solidFill>
              </a:rPr>
              <a:t>Combinazioni di concetti e proprietà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24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43484" y="512749"/>
            <a:ext cx="7943316" cy="15480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it-IT" sz="1800" dirty="0" smtClean="0"/>
              <a:t>Linguaggio </a:t>
            </a:r>
            <a:r>
              <a:rPr lang="it-IT" sz="1800" dirty="0"/>
              <a:t>di </a:t>
            </a:r>
            <a:r>
              <a:rPr lang="it-IT" sz="1800" b="1" i="1" dirty="0">
                <a:solidFill>
                  <a:srgbClr val="7F142A"/>
                </a:solidFill>
              </a:rPr>
              <a:t>markup</a:t>
            </a:r>
            <a:r>
              <a:rPr lang="it-IT" sz="1800" dirty="0"/>
              <a:t> per rappresentare esplicitamente </a:t>
            </a:r>
            <a:r>
              <a:rPr lang="it-IT" sz="1800" dirty="0" smtClean="0"/>
              <a:t>la </a:t>
            </a:r>
            <a:r>
              <a:rPr lang="it-IT" sz="1800" b="1" i="1" dirty="0">
                <a:solidFill>
                  <a:srgbClr val="7F142A"/>
                </a:solidFill>
              </a:rPr>
              <a:t>semantica</a:t>
            </a:r>
            <a:r>
              <a:rPr lang="it-IT" sz="1800" dirty="0"/>
              <a:t> </a:t>
            </a:r>
            <a:r>
              <a:rPr lang="it-IT" sz="1800" dirty="0" smtClean="0"/>
              <a:t>(significato) di </a:t>
            </a:r>
            <a:r>
              <a:rPr lang="it-IT" sz="1800" dirty="0"/>
              <a:t>termini che rappresentano classi, proprietà e individui, e relazioni semantiche tra tali termini</a:t>
            </a:r>
            <a:endParaRPr lang="it-IT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sz="1800" dirty="0"/>
              <a:t>Due famiglie di linguaggi ontologici: </a:t>
            </a:r>
            <a:r>
              <a:rPr lang="it-IT" sz="1800" dirty="0">
                <a:solidFill>
                  <a:srgbClr val="C00000"/>
                </a:solidFill>
              </a:rPr>
              <a:t>OWL1</a:t>
            </a:r>
            <a:r>
              <a:rPr lang="it-IT" sz="1800" dirty="0"/>
              <a:t> e </a:t>
            </a:r>
            <a:r>
              <a:rPr lang="it-IT" sz="1800" dirty="0" smtClean="0">
                <a:solidFill>
                  <a:srgbClr val="C00000"/>
                </a:solidFill>
              </a:rPr>
              <a:t>OWL2</a:t>
            </a:r>
            <a:endParaRPr lang="it-IT" sz="2400" dirty="0" smtClean="0"/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endParaRPr lang="it-IT" sz="700" dirty="0" smtClean="0"/>
          </a:p>
          <a:p>
            <a:pPr marL="57150" indent="0">
              <a:buNone/>
            </a:pPr>
            <a:r>
              <a:rPr lang="it-IT" sz="2400" dirty="0" smtClean="0"/>
              <a:t>     </a:t>
            </a:r>
            <a:endParaRPr lang="it-IT" sz="2000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64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755576" y="14024"/>
            <a:ext cx="4125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OWL – Web </a:t>
            </a:r>
            <a:r>
              <a:rPr lang="it-IT" sz="2400" dirty="0" err="1">
                <a:solidFill>
                  <a:schemeClr val="bg1"/>
                </a:solidFill>
              </a:rPr>
              <a:t>Ontology</a:t>
            </a:r>
            <a:r>
              <a:rPr lang="it-IT" sz="2400" dirty="0">
                <a:solidFill>
                  <a:schemeClr val="bg1"/>
                </a:solidFill>
              </a:rPr>
              <a:t> Language</a:t>
            </a: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1200684" y="4725144"/>
            <a:ext cx="7943316" cy="183613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it-IT" sz="1100" dirty="0" smtClean="0"/>
          </a:p>
          <a:p>
            <a:pPr marL="0" indent="0">
              <a:buFont typeface="Arial" pitchFamily="34" charset="0"/>
              <a:buNone/>
            </a:pPr>
            <a:endParaRPr lang="it-IT" sz="2000" dirty="0" smtClean="0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683568" y="2204864"/>
            <a:ext cx="3168352" cy="2736304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b="1" dirty="0" smtClean="0">
                <a:solidFill>
                  <a:srgbClr val="C00000"/>
                </a:solidFill>
              </a:rPr>
              <a:t>OWL 1</a:t>
            </a:r>
            <a:endParaRPr lang="it-IT" sz="1400" b="1" dirty="0" smtClean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it-IT" sz="2000" dirty="0" smtClean="0"/>
              <a:t>Standard W3C dal 2004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2000" dirty="0" smtClean="0"/>
              <a:t>E’ costituito da tre sotto-linguaggi: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 smtClean="0"/>
              <a:t>OWL Lite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 smtClean="0"/>
              <a:t>OWL DL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000" dirty="0" smtClean="0"/>
              <a:t>OWL Full</a:t>
            </a:r>
          </a:p>
          <a:p>
            <a:pPr>
              <a:buFont typeface="Wingdings" panose="05000000000000000000" pitchFamily="2" charset="2"/>
              <a:buChar char="§"/>
            </a:pPr>
            <a:endParaRPr lang="it-IT" sz="2000" dirty="0" smtClean="0"/>
          </a:p>
          <a:p>
            <a:pPr marL="0" indent="0">
              <a:buNone/>
            </a:pPr>
            <a:endParaRPr lang="it-IT" sz="2000" dirty="0" smtClean="0"/>
          </a:p>
          <a:p>
            <a:pPr marL="57150" indent="0">
              <a:buFont typeface="Arial" pitchFamily="34" charset="0"/>
              <a:buNone/>
            </a:pPr>
            <a:r>
              <a:rPr lang="it-IT" sz="2400" dirty="0" smtClean="0"/>
              <a:t>     </a:t>
            </a:r>
            <a:endParaRPr lang="it-IT" sz="2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5004048" y="2204863"/>
            <a:ext cx="3168352" cy="2664297"/>
          </a:xfrm>
          <a:prstGeom prst="rect">
            <a:avLst/>
          </a:prstGeom>
          <a:ln w="25400">
            <a:solidFill>
              <a:srgbClr val="C00000"/>
            </a:solidFill>
          </a:ln>
        </p:spPr>
        <p:txBody>
          <a:bodyPr/>
          <a:lstStyle>
            <a:defPPr>
              <a:defRPr lang="it-IT"/>
            </a:defPPr>
            <a:lvl1pPr indent="0" algn="ctr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600" b="1">
                <a:solidFill>
                  <a:srgbClr val="C00000"/>
                </a:solidFill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/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/>
            </a:lvl3pPr>
            <a:lvl4pPr marL="1600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/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it-IT" sz="2000" dirty="0"/>
              <a:t>OWL 2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000" b="0" dirty="0" smtClean="0">
                <a:solidFill>
                  <a:schemeClr val="tx1"/>
                </a:solidFill>
              </a:rPr>
              <a:t>Standard </a:t>
            </a:r>
            <a:r>
              <a:rPr lang="it-IT" sz="2000" b="0" dirty="0">
                <a:solidFill>
                  <a:schemeClr val="tx1"/>
                </a:solidFill>
              </a:rPr>
              <a:t>W3C dal </a:t>
            </a:r>
            <a:r>
              <a:rPr lang="it-IT" sz="2000" b="0" dirty="0" smtClean="0">
                <a:solidFill>
                  <a:schemeClr val="tx1"/>
                </a:solidFill>
              </a:rPr>
              <a:t>2009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it-IT" sz="2000" b="0" dirty="0" smtClean="0">
                <a:solidFill>
                  <a:schemeClr val="tx1"/>
                </a:solidFill>
              </a:rPr>
              <a:t>E’ costituito da tre sotto-linguaggi (profili):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2000" dirty="0" smtClean="0"/>
              <a:t>OWL2 EL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2000" b="0" dirty="0" smtClean="0">
                <a:solidFill>
                  <a:schemeClr val="tx1"/>
                </a:solidFill>
              </a:rPr>
              <a:t>OWL 2 QL</a:t>
            </a:r>
          </a:p>
          <a:p>
            <a:pPr marL="1085850" lvl="1" indent="-342900">
              <a:buFont typeface="Wingdings" panose="05000000000000000000" pitchFamily="2" charset="2"/>
              <a:buChar char="§"/>
            </a:pPr>
            <a:r>
              <a:rPr lang="it-IT" sz="2000" dirty="0" smtClean="0"/>
              <a:t>OWL 2 RL</a:t>
            </a:r>
            <a:endParaRPr lang="it-IT" sz="2000" b="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it-IT" dirty="0"/>
          </a:p>
          <a:p>
            <a:pPr algn="l"/>
            <a:endParaRPr lang="it-IT" b="0" dirty="0">
              <a:solidFill>
                <a:schemeClr val="tx1"/>
              </a:solidFill>
            </a:endParaRP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     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2987824" y="5229200"/>
            <a:ext cx="27790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smtClean="0">
                <a:solidFill>
                  <a:srgbClr val="C00000"/>
                </a:solidFill>
              </a:rPr>
              <a:t>Basati su RDF </a:t>
            </a:r>
            <a:r>
              <a:rPr lang="it-IT" sz="2400" dirty="0">
                <a:solidFill>
                  <a:srgbClr val="C00000"/>
                </a:solidFill>
              </a:rPr>
              <a:t>e RDFS</a:t>
            </a:r>
            <a:endParaRPr lang="it-IT" sz="800" dirty="0">
              <a:solidFill>
                <a:srgbClr val="C00000"/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24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95536" y="512749"/>
            <a:ext cx="8568952" cy="5796571"/>
          </a:xfrm>
        </p:spPr>
        <p:txBody>
          <a:bodyPr/>
          <a:lstStyle/>
          <a:p>
            <a:pPr marL="57150" indent="0">
              <a:buNone/>
            </a:pPr>
            <a:r>
              <a:rPr lang="it-IT" sz="2000" b="1" dirty="0" smtClean="0">
                <a:solidFill>
                  <a:srgbClr val="C00000"/>
                </a:solidFill>
              </a:rPr>
              <a:t>OWL </a:t>
            </a:r>
            <a:r>
              <a:rPr lang="it-IT" sz="2000" b="1" dirty="0">
                <a:solidFill>
                  <a:srgbClr val="C00000"/>
                </a:solidFill>
              </a:rPr>
              <a:t>Full</a:t>
            </a:r>
          </a:p>
          <a:p>
            <a:pPr marL="400050"/>
            <a:r>
              <a:rPr lang="it-IT" sz="1800" dirty="0"/>
              <a:t>Linguaggio estremamente potente dal punto di vista della rappresentazione della conoscenza:</a:t>
            </a:r>
          </a:p>
          <a:p>
            <a:pPr marL="800100" lvl="1"/>
            <a:r>
              <a:rPr lang="it-IT" sz="1800" dirty="0"/>
              <a:t>Grande disponibilità di costrutti e relazioni</a:t>
            </a:r>
          </a:p>
          <a:p>
            <a:pPr marL="400050"/>
            <a:r>
              <a:rPr lang="it-IT" sz="1800" dirty="0"/>
              <a:t>Linguaggio non decidibile</a:t>
            </a:r>
          </a:p>
          <a:p>
            <a:pPr marL="800100" lvl="1"/>
            <a:r>
              <a:rPr lang="it-IT" sz="1800" dirty="0"/>
              <a:t>Non è possibile effettuare procedure di </a:t>
            </a:r>
            <a:r>
              <a:rPr lang="it-IT" sz="1800" dirty="0" err="1"/>
              <a:t>reasoning</a:t>
            </a:r>
            <a:r>
              <a:rPr lang="it-IT" sz="1800" dirty="0"/>
              <a:t> su di esse con la certezza che si concludano in un tempo finito</a:t>
            </a:r>
          </a:p>
          <a:p>
            <a:pPr marL="0" indent="0">
              <a:buNone/>
            </a:pPr>
            <a:r>
              <a:rPr lang="it-IT" sz="2000" b="1" dirty="0" smtClean="0">
                <a:solidFill>
                  <a:srgbClr val="C00000"/>
                </a:solidFill>
              </a:rPr>
              <a:t>OWL Lite</a:t>
            </a:r>
          </a:p>
          <a:p>
            <a:pPr marL="400050"/>
            <a:r>
              <a:rPr lang="it-IT" sz="1800" dirty="0" smtClean="0"/>
              <a:t>Concepito con l’idea di fornire il minimo necessario per costruire ontologie espressive</a:t>
            </a:r>
          </a:p>
          <a:p>
            <a:pPr marL="400050"/>
            <a:r>
              <a:rPr lang="it-IT" sz="1800" u="sng" dirty="0" smtClean="0"/>
              <a:t>Non è</a:t>
            </a:r>
            <a:r>
              <a:rPr lang="it-IT" sz="1800" dirty="0" smtClean="0"/>
              <a:t> «leggero»: complessità computazionale elevata</a:t>
            </a:r>
          </a:p>
          <a:p>
            <a:pPr marL="57150" indent="0">
              <a:buNone/>
            </a:pPr>
            <a:endParaRPr lang="it-IT" sz="500" dirty="0" smtClean="0">
              <a:solidFill>
                <a:srgbClr val="C00000"/>
              </a:solidFill>
            </a:endParaRPr>
          </a:p>
          <a:p>
            <a:pPr marL="57150" indent="0">
              <a:buNone/>
            </a:pPr>
            <a:r>
              <a:rPr lang="it-IT" sz="2000" b="1" dirty="0" smtClean="0">
                <a:solidFill>
                  <a:srgbClr val="C00000"/>
                </a:solidFill>
              </a:rPr>
              <a:t>OWL </a:t>
            </a:r>
            <a:r>
              <a:rPr lang="it-IT" sz="2000" b="1" dirty="0">
                <a:solidFill>
                  <a:srgbClr val="C00000"/>
                </a:solidFill>
              </a:rPr>
              <a:t>DL</a:t>
            </a:r>
          </a:p>
          <a:p>
            <a:pPr marL="400050"/>
            <a:r>
              <a:rPr lang="it-IT" sz="1800" dirty="0"/>
              <a:t>Fornisce la maggiore espressività possibile mantenendo la decidibilità della deduzione e una complessità computazionale accettabile.</a:t>
            </a:r>
          </a:p>
          <a:p>
            <a:pPr marL="400050"/>
            <a:r>
              <a:rPr lang="it-IT" sz="1800" dirty="0"/>
              <a:t>Basato sulle Logiche Descrittive (DL):</a:t>
            </a:r>
          </a:p>
          <a:p>
            <a:pPr marL="800100" lvl="1"/>
            <a:r>
              <a:rPr lang="it-IT" sz="1800" dirty="0"/>
              <a:t>Famiglia di formalismi logici per la rappresentazione della conoscenza</a:t>
            </a:r>
          </a:p>
          <a:p>
            <a:pPr marL="800100" lvl="1"/>
            <a:r>
              <a:rPr lang="it-IT" sz="1800" dirty="0"/>
              <a:t>Frammento decidibile della Logica del Primo Ordine (FOL)</a:t>
            </a:r>
          </a:p>
          <a:p>
            <a:pPr marL="400050"/>
            <a:r>
              <a:rPr lang="it-IT" sz="1800" dirty="0"/>
              <a:t>Disponibilità immediata di </a:t>
            </a:r>
            <a:r>
              <a:rPr lang="it-IT" sz="1800" dirty="0" err="1"/>
              <a:t>reasoner</a:t>
            </a:r>
            <a:r>
              <a:rPr lang="it-IT" sz="1800" dirty="0"/>
              <a:t>.</a:t>
            </a:r>
          </a:p>
          <a:p>
            <a:pPr marL="57150" indent="0">
              <a:buNone/>
            </a:pPr>
            <a:endParaRPr lang="it-IT" sz="2000" dirty="0">
              <a:solidFill>
                <a:srgbClr val="C00000"/>
              </a:solidFill>
            </a:endParaRP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65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755576" y="14024"/>
            <a:ext cx="30959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 err="1" smtClean="0">
                <a:solidFill>
                  <a:schemeClr val="bg1"/>
                </a:solidFill>
              </a:rPr>
              <a:t>Sottolinguaggi</a:t>
            </a:r>
            <a:r>
              <a:rPr lang="it-IT" sz="2400" dirty="0" smtClean="0">
                <a:solidFill>
                  <a:schemeClr val="bg1"/>
                </a:solidFill>
              </a:rPr>
              <a:t> di OWL1</a:t>
            </a:r>
            <a:endParaRPr lang="it-I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26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69120" y="598206"/>
            <a:ext cx="7917679" cy="5527957"/>
          </a:xfrm>
        </p:spPr>
        <p:txBody>
          <a:bodyPr/>
          <a:lstStyle/>
          <a:p>
            <a:pPr marL="0" indent="0">
              <a:buNone/>
            </a:pPr>
            <a:r>
              <a:rPr lang="it-IT" sz="2400" dirty="0" smtClean="0"/>
              <a:t>Ogni profilo è basato su una Logica Descrittiva (DL) </a:t>
            </a:r>
          </a:p>
          <a:p>
            <a:pPr lvl="1"/>
            <a:r>
              <a:rPr lang="it-IT" sz="2000" dirty="0"/>
              <a:t>f</a:t>
            </a:r>
            <a:r>
              <a:rPr lang="it-IT" sz="2000" dirty="0" smtClean="0"/>
              <a:t>rammento della Logica del Primo Ordine (FOL)</a:t>
            </a:r>
          </a:p>
          <a:p>
            <a:pPr>
              <a:buFont typeface="Wingdings" panose="05000000000000000000" pitchFamily="2" charset="2"/>
              <a:buChar char="Ø"/>
            </a:pPr>
            <a:endParaRPr lang="it-IT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 smtClean="0">
                <a:solidFill>
                  <a:srgbClr val="C00000"/>
                </a:solidFill>
              </a:rPr>
              <a:t>OWL 2 Full </a:t>
            </a:r>
            <a:r>
              <a:rPr lang="it-IT" sz="2400" dirty="0" smtClean="0"/>
              <a:t>– linguaggio completo</a:t>
            </a:r>
          </a:p>
          <a:p>
            <a:pPr>
              <a:buFont typeface="Wingdings" panose="05000000000000000000" pitchFamily="2" charset="2"/>
              <a:buChar char="Ø"/>
            </a:pPr>
            <a:endParaRPr lang="it-IT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 smtClean="0">
                <a:solidFill>
                  <a:srgbClr val="C00000"/>
                </a:solidFill>
              </a:rPr>
              <a:t>OWL 2 DL – </a:t>
            </a:r>
            <a:r>
              <a:rPr lang="it-IT" sz="2400" dirty="0" smtClean="0"/>
              <a:t>basato su DL</a:t>
            </a:r>
            <a:r>
              <a:rPr lang="it-IT" sz="2400" dirty="0" smtClean="0">
                <a:solidFill>
                  <a:srgbClr val="C00000"/>
                </a:solidFill>
              </a:rPr>
              <a:t> </a:t>
            </a:r>
            <a:endParaRPr lang="it-IT" sz="24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it-IT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 smtClean="0">
                <a:solidFill>
                  <a:srgbClr val="C00000"/>
                </a:solidFill>
              </a:rPr>
              <a:t>OWL 2 QL </a:t>
            </a:r>
            <a:r>
              <a:rPr lang="it-IT" sz="2400" dirty="0" smtClean="0"/>
              <a:t>– basato su DL-Lite</a:t>
            </a:r>
          </a:p>
          <a:p>
            <a:pPr>
              <a:buFont typeface="Wingdings" panose="05000000000000000000" pitchFamily="2" charset="2"/>
              <a:buChar char="Ø"/>
            </a:pPr>
            <a:endParaRPr lang="it-IT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 smtClean="0">
                <a:solidFill>
                  <a:srgbClr val="C00000"/>
                </a:solidFill>
              </a:rPr>
              <a:t>OWL2 EL </a:t>
            </a:r>
            <a:r>
              <a:rPr lang="it-IT" sz="2400" dirty="0" smtClean="0"/>
              <a:t>– basato su DL - EL</a:t>
            </a:r>
          </a:p>
          <a:p>
            <a:pPr>
              <a:buFont typeface="Wingdings" panose="05000000000000000000" pitchFamily="2" charset="2"/>
              <a:buChar char="Ø"/>
            </a:pPr>
            <a:endParaRPr lang="it-IT" sz="24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 smtClean="0">
                <a:solidFill>
                  <a:srgbClr val="C00000"/>
                </a:solidFill>
              </a:rPr>
              <a:t>OWL2 RL </a:t>
            </a:r>
            <a:r>
              <a:rPr lang="it-IT" sz="2400" dirty="0" smtClean="0"/>
              <a:t>– basato su DL - RL</a:t>
            </a:r>
          </a:p>
          <a:p>
            <a:pPr>
              <a:buFont typeface="Wingdings" panose="05000000000000000000" pitchFamily="2" charset="2"/>
              <a:buChar char="Ø"/>
            </a:pPr>
            <a:endParaRPr lang="it-IT" dirty="0"/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66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827584" y="5478"/>
            <a:ext cx="1742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Profili OWL2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416" y="1844825"/>
            <a:ext cx="331819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0"/>
            <a:ext cx="8229600" cy="332656"/>
          </a:xfrm>
        </p:spPr>
        <p:txBody>
          <a:bodyPr/>
          <a:lstStyle/>
          <a:p>
            <a:pPr algn="l"/>
            <a:r>
              <a:rPr lang="it-IT" sz="2400" dirty="0" smtClean="0">
                <a:solidFill>
                  <a:schemeClr val="bg1"/>
                </a:solidFill>
              </a:rPr>
              <a:t>Logiche Descrittive</a:t>
            </a:r>
            <a:endParaRPr lang="it-IT" sz="36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pPr marL="0" indent="0">
              <a:buNone/>
            </a:pPr>
            <a:r>
              <a:rPr lang="it-IT" sz="2400" dirty="0" smtClean="0">
                <a:solidFill>
                  <a:srgbClr val="C00000"/>
                </a:solidFill>
              </a:rPr>
              <a:t>Logiche Descrittive (DL</a:t>
            </a:r>
            <a:r>
              <a:rPr lang="it-IT" sz="2400" dirty="0">
                <a:solidFill>
                  <a:srgbClr val="C00000"/>
                </a:solidFill>
              </a:rPr>
              <a:t>): </a:t>
            </a:r>
            <a:r>
              <a:rPr lang="it-IT" sz="2400" dirty="0"/>
              <a:t>famiglia di formalismi utilizzati per rappresentare la conoscenza in un dominio di applicazione detto </a:t>
            </a:r>
            <a:r>
              <a:rPr lang="it-IT" sz="2400" i="1" dirty="0" smtClean="0"/>
              <a:t>mondo </a:t>
            </a:r>
          </a:p>
          <a:p>
            <a:r>
              <a:rPr lang="it-IT" sz="2400" dirty="0" smtClean="0"/>
              <a:t>Si definiscono: </a:t>
            </a:r>
          </a:p>
          <a:p>
            <a:pPr lvl="1"/>
            <a:r>
              <a:rPr lang="it-IT" sz="2000" dirty="0" smtClean="0"/>
              <a:t>i </a:t>
            </a:r>
            <a:r>
              <a:rPr lang="it-IT" sz="2000" i="1" dirty="0"/>
              <a:t>concetti rilevanti</a:t>
            </a:r>
            <a:r>
              <a:rPr lang="it-IT" sz="2000" dirty="0"/>
              <a:t> per quel dominio </a:t>
            </a:r>
            <a:endParaRPr lang="it-IT" sz="2000" dirty="0" smtClean="0"/>
          </a:p>
          <a:p>
            <a:pPr lvl="1"/>
            <a:r>
              <a:rPr lang="it-IT" sz="2000" dirty="0" smtClean="0"/>
              <a:t>le </a:t>
            </a:r>
            <a:r>
              <a:rPr lang="it-IT" sz="2000" i="1" dirty="0"/>
              <a:t>proprietà</a:t>
            </a:r>
            <a:r>
              <a:rPr lang="it-IT" sz="2000" dirty="0"/>
              <a:t> degli </a:t>
            </a:r>
            <a:r>
              <a:rPr lang="it-IT" sz="2000" dirty="0" smtClean="0"/>
              <a:t>oggetti</a:t>
            </a:r>
          </a:p>
          <a:p>
            <a:pPr lvl="1"/>
            <a:r>
              <a:rPr lang="it-IT" sz="2000" dirty="0" smtClean="0"/>
              <a:t>gli </a:t>
            </a:r>
            <a:r>
              <a:rPr lang="it-IT" sz="2000" i="1" dirty="0"/>
              <a:t>individui</a:t>
            </a:r>
            <a:r>
              <a:rPr lang="it-IT" sz="2000" dirty="0"/>
              <a:t> appartenenti al </a:t>
            </a:r>
            <a:r>
              <a:rPr lang="it-IT" sz="2000" dirty="0" smtClean="0"/>
              <a:t>dominio</a:t>
            </a:r>
          </a:p>
          <a:p>
            <a:r>
              <a:rPr lang="it-IT" sz="2400" dirty="0" smtClean="0"/>
              <a:t>Possiede </a:t>
            </a:r>
            <a:r>
              <a:rPr lang="it-IT" sz="2400" dirty="0"/>
              <a:t>due caratteristiche non condivise dalla maggior parte degli altri formalismi</a:t>
            </a:r>
            <a:r>
              <a:rPr lang="it-IT" sz="2400" dirty="0" smtClean="0"/>
              <a:t>:</a:t>
            </a:r>
            <a:endParaRPr lang="it-IT" sz="2400" dirty="0"/>
          </a:p>
          <a:p>
            <a:pPr lvl="1"/>
            <a:r>
              <a:rPr lang="it-IT" sz="1800" dirty="0"/>
              <a:t>non è prevista la </a:t>
            </a:r>
            <a:r>
              <a:rPr lang="it-IT" sz="1800" dirty="0" err="1">
                <a:hlinkClick r:id="rId2" tooltip="Unique name assumption (la pagina non esiste)"/>
              </a:rPr>
              <a:t>unique</a:t>
            </a:r>
            <a:r>
              <a:rPr lang="it-IT" sz="1800" dirty="0">
                <a:hlinkClick r:id="rId2" tooltip="Unique name assumption (la pagina non esiste)"/>
              </a:rPr>
              <a:t> </a:t>
            </a:r>
            <a:r>
              <a:rPr lang="it-IT" sz="1800" dirty="0" err="1">
                <a:hlinkClick r:id="rId2" tooltip="Unique name assumption (la pagina non esiste)"/>
              </a:rPr>
              <a:t>name</a:t>
            </a:r>
            <a:r>
              <a:rPr lang="it-IT" sz="1800" dirty="0">
                <a:hlinkClick r:id="rId2" tooltip="Unique name assumption (la pagina non esiste)"/>
              </a:rPr>
              <a:t> </a:t>
            </a:r>
            <a:r>
              <a:rPr lang="it-IT" sz="1800" dirty="0" err="1">
                <a:hlinkClick r:id="rId2" tooltip="Unique name assumption (la pagina non esiste)"/>
              </a:rPr>
              <a:t>assumption</a:t>
            </a:r>
            <a:r>
              <a:rPr lang="it-IT" sz="1800" dirty="0"/>
              <a:t>, ovvero nomi diversi possono riferirsi allo stesso concetto;</a:t>
            </a:r>
          </a:p>
          <a:p>
            <a:pPr lvl="1"/>
            <a:r>
              <a:rPr lang="it-IT" sz="1800" dirty="0"/>
              <a:t>non è prevista la </a:t>
            </a:r>
            <a:r>
              <a:rPr lang="it-IT" sz="1800" dirty="0" err="1">
                <a:hlinkClick r:id="rId3" tooltip="Closed-world assumpion (la pagina non esiste)"/>
              </a:rPr>
              <a:t>closed</a:t>
            </a:r>
            <a:r>
              <a:rPr lang="it-IT" sz="1800" dirty="0">
                <a:hlinkClick r:id="rId3" tooltip="Closed-world assumpion (la pagina non esiste)"/>
              </a:rPr>
              <a:t>-world </a:t>
            </a:r>
            <a:r>
              <a:rPr lang="it-IT" sz="1800" dirty="0" err="1">
                <a:hlinkClick r:id="rId3" tooltip="Closed-world assumpion (la pagina non esiste)"/>
              </a:rPr>
              <a:t>assumpion</a:t>
            </a:r>
            <a:r>
              <a:rPr lang="it-IT" sz="1800" dirty="0"/>
              <a:t> (si basa dunque sull'</a:t>
            </a:r>
            <a:r>
              <a:rPr lang="it-IT" sz="1800" dirty="0">
                <a:hlinkClick r:id="rId4" tooltip="Ipotesi del mondo aperto"/>
              </a:rPr>
              <a:t>ipotesi del mondo aperto</a:t>
            </a:r>
            <a:r>
              <a:rPr lang="it-IT" sz="1800" dirty="0"/>
              <a:t>), dunque non conoscere un fatto non implica necessariamente la negazione dello stesso.</a:t>
            </a:r>
          </a:p>
          <a:p>
            <a:endParaRPr lang="it-IT" sz="2000" dirty="0" smtClean="0"/>
          </a:p>
          <a:p>
            <a:pPr marL="0" indent="0">
              <a:buNone/>
            </a:pP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895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0"/>
            <a:ext cx="7859216" cy="418058"/>
          </a:xfrm>
        </p:spPr>
        <p:txBody>
          <a:bodyPr/>
          <a:lstStyle/>
          <a:p>
            <a:pPr algn="l"/>
            <a:r>
              <a:rPr lang="en-US" sz="2400" dirty="0" err="1" smtClean="0">
                <a:solidFill>
                  <a:schemeClr val="bg1"/>
                </a:solidFill>
              </a:rPr>
              <a:t>Caratteristiche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Profili</a:t>
            </a:r>
            <a:r>
              <a:rPr lang="en-US" sz="2400" dirty="0" smtClean="0">
                <a:solidFill>
                  <a:schemeClr val="bg1"/>
                </a:solidFill>
              </a:rPr>
              <a:t> OWL2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pPr marL="0" indent="0">
              <a:buNone/>
            </a:pPr>
            <a:r>
              <a:rPr lang="it-IT" sz="2000" b="1" dirty="0">
                <a:solidFill>
                  <a:srgbClr val="C00000"/>
                </a:solidFill>
              </a:rPr>
              <a:t>OWL2 - EL</a:t>
            </a:r>
          </a:p>
          <a:p>
            <a:r>
              <a:rPr lang="it-IT" sz="2000" dirty="0" smtClean="0"/>
              <a:t>Utile </a:t>
            </a:r>
            <a:r>
              <a:rPr lang="it-IT" sz="2000" dirty="0"/>
              <a:t>in applicazioni che utilizzano ontologie contenenti un </a:t>
            </a:r>
            <a:r>
              <a:rPr lang="it-IT" sz="2000" dirty="0">
                <a:solidFill>
                  <a:srgbClr val="C00000"/>
                </a:solidFill>
              </a:rPr>
              <a:t>gran numero di classi e </a:t>
            </a:r>
            <a:r>
              <a:rPr lang="it-IT" sz="2000" dirty="0" smtClean="0">
                <a:solidFill>
                  <a:srgbClr val="C00000"/>
                </a:solidFill>
              </a:rPr>
              <a:t>proprietà</a:t>
            </a:r>
          </a:p>
          <a:p>
            <a:r>
              <a:rPr lang="it-IT" sz="2000" dirty="0" smtClean="0"/>
              <a:t>I </a:t>
            </a:r>
            <a:r>
              <a:rPr lang="it-IT" sz="2000" dirty="0">
                <a:solidFill>
                  <a:srgbClr val="C00000"/>
                </a:solidFill>
              </a:rPr>
              <a:t>problemi di ragionamento </a:t>
            </a:r>
            <a:r>
              <a:rPr lang="it-IT" sz="2000" dirty="0"/>
              <a:t>di base possono essere eseguiti in un </a:t>
            </a:r>
            <a:r>
              <a:rPr lang="it-IT" sz="2000" dirty="0">
                <a:solidFill>
                  <a:srgbClr val="C00000"/>
                </a:solidFill>
              </a:rPr>
              <a:t>tempo polinomiale </a:t>
            </a:r>
            <a:r>
              <a:rPr lang="it-IT" sz="2000" dirty="0"/>
              <a:t>rispetto alla </a:t>
            </a:r>
            <a:r>
              <a:rPr lang="it-IT" sz="2000" dirty="0">
                <a:solidFill>
                  <a:srgbClr val="C00000"/>
                </a:solidFill>
              </a:rPr>
              <a:t>dimensione </a:t>
            </a:r>
            <a:r>
              <a:rPr lang="it-IT" sz="2000" dirty="0" smtClean="0">
                <a:solidFill>
                  <a:srgbClr val="C00000"/>
                </a:solidFill>
              </a:rPr>
              <a:t>dell'ontologia</a:t>
            </a:r>
          </a:p>
          <a:p>
            <a:pPr marL="0" indent="0">
              <a:buNone/>
            </a:pPr>
            <a:r>
              <a:rPr lang="it-IT" sz="2000" b="1" dirty="0">
                <a:solidFill>
                  <a:srgbClr val="C00000"/>
                </a:solidFill>
              </a:rPr>
              <a:t>OWL2 - </a:t>
            </a:r>
            <a:r>
              <a:rPr lang="it-IT" sz="2000" b="1" dirty="0" smtClean="0">
                <a:solidFill>
                  <a:srgbClr val="C00000"/>
                </a:solidFill>
              </a:rPr>
              <a:t>QL</a:t>
            </a:r>
            <a:endParaRPr lang="it-IT" sz="2000" b="1" dirty="0">
              <a:solidFill>
                <a:srgbClr val="C00000"/>
              </a:solidFill>
            </a:endParaRPr>
          </a:p>
          <a:p>
            <a:r>
              <a:rPr lang="it-IT" sz="2000" dirty="0"/>
              <a:t>Utile in applicazioni che utilizzano grandi volumi di dati che istanziano l’ontologia ovvero </a:t>
            </a:r>
            <a:r>
              <a:rPr lang="it-IT" sz="2000" dirty="0">
                <a:solidFill>
                  <a:srgbClr val="C00000"/>
                </a:solidFill>
              </a:rPr>
              <a:t>grandi quantità di </a:t>
            </a:r>
            <a:r>
              <a:rPr lang="it-IT" sz="2000" b="1" dirty="0">
                <a:solidFill>
                  <a:srgbClr val="C00000"/>
                </a:solidFill>
              </a:rPr>
              <a:t>istanze </a:t>
            </a:r>
            <a:r>
              <a:rPr lang="it-IT" sz="2000" dirty="0">
                <a:solidFill>
                  <a:srgbClr val="C00000"/>
                </a:solidFill>
              </a:rPr>
              <a:t>di classi </a:t>
            </a:r>
            <a:r>
              <a:rPr lang="it-IT" sz="2000" dirty="0"/>
              <a:t>(large data </a:t>
            </a:r>
            <a:r>
              <a:rPr lang="it-IT" sz="2000" dirty="0" err="1" smtClean="0"/>
              <a:t>instances</a:t>
            </a:r>
            <a:r>
              <a:rPr lang="it-IT" sz="2000" dirty="0" smtClean="0"/>
              <a:t>)</a:t>
            </a:r>
          </a:p>
          <a:p>
            <a:r>
              <a:rPr lang="it-IT" sz="2000" dirty="0" smtClean="0"/>
              <a:t>La</a:t>
            </a:r>
            <a:r>
              <a:rPr lang="it-IT" sz="2000" dirty="0" smtClean="0">
                <a:solidFill>
                  <a:srgbClr val="C00000"/>
                </a:solidFill>
              </a:rPr>
              <a:t> </a:t>
            </a:r>
            <a:r>
              <a:rPr lang="it-IT" sz="2000" dirty="0">
                <a:solidFill>
                  <a:srgbClr val="C00000"/>
                </a:solidFill>
              </a:rPr>
              <a:t>risposta a </a:t>
            </a:r>
            <a:r>
              <a:rPr lang="it-IT" sz="2000" dirty="0" err="1">
                <a:solidFill>
                  <a:srgbClr val="C00000"/>
                </a:solidFill>
              </a:rPr>
              <a:t>query</a:t>
            </a:r>
            <a:r>
              <a:rPr lang="it-IT" sz="2000" dirty="0">
                <a:solidFill>
                  <a:srgbClr val="C00000"/>
                </a:solidFill>
              </a:rPr>
              <a:t> </a:t>
            </a:r>
            <a:r>
              <a:rPr lang="it-IT" sz="2000" dirty="0"/>
              <a:t>è il compito più </a:t>
            </a:r>
            <a:r>
              <a:rPr lang="it-IT" sz="2000" dirty="0" smtClean="0"/>
              <a:t>(eseguite </a:t>
            </a:r>
            <a:r>
              <a:rPr lang="it-IT" sz="2000" dirty="0"/>
              <a:t>in </a:t>
            </a:r>
            <a:r>
              <a:rPr lang="it-IT" sz="2000" dirty="0" smtClean="0"/>
              <a:t>tempo </a:t>
            </a:r>
            <a:r>
              <a:rPr lang="it-IT" sz="2000" dirty="0" smtClean="0">
                <a:solidFill>
                  <a:srgbClr val="C00000"/>
                </a:solidFill>
              </a:rPr>
              <a:t>LOGSPACE </a:t>
            </a:r>
            <a:r>
              <a:rPr lang="it-IT" sz="2000" dirty="0"/>
              <a:t>rispetto alla dimensione dei </a:t>
            </a:r>
            <a:r>
              <a:rPr lang="it-IT" sz="2000" dirty="0" smtClean="0"/>
              <a:t>dati)</a:t>
            </a:r>
          </a:p>
          <a:p>
            <a:pPr marL="0" indent="0">
              <a:buNone/>
            </a:pPr>
            <a:r>
              <a:rPr lang="it-IT" sz="2000" b="1" dirty="0">
                <a:solidFill>
                  <a:srgbClr val="C00000"/>
                </a:solidFill>
              </a:rPr>
              <a:t>OWL2 - RL</a:t>
            </a:r>
          </a:p>
          <a:p>
            <a:r>
              <a:rPr lang="it-IT" sz="2000" dirty="0"/>
              <a:t>Utile in </a:t>
            </a:r>
            <a:r>
              <a:rPr lang="it-IT" sz="2000" dirty="0">
                <a:solidFill>
                  <a:srgbClr val="C00000"/>
                </a:solidFill>
              </a:rPr>
              <a:t>applicazioni</a:t>
            </a:r>
            <a:r>
              <a:rPr lang="it-IT" sz="2000" dirty="0"/>
              <a:t> che richiedono un </a:t>
            </a:r>
            <a:r>
              <a:rPr lang="it-IT" sz="2000" dirty="0">
                <a:solidFill>
                  <a:srgbClr val="C00000"/>
                </a:solidFill>
              </a:rPr>
              <a:t>ragionamento </a:t>
            </a:r>
            <a:r>
              <a:rPr lang="it-IT" sz="2000" dirty="0"/>
              <a:t>sia su </a:t>
            </a:r>
            <a:r>
              <a:rPr lang="it-IT" sz="2000" dirty="0">
                <a:solidFill>
                  <a:srgbClr val="C00000"/>
                </a:solidFill>
              </a:rPr>
              <a:t>classi/proprietà </a:t>
            </a:r>
            <a:r>
              <a:rPr lang="it-IT" sz="2000" dirty="0"/>
              <a:t>che su </a:t>
            </a:r>
            <a:r>
              <a:rPr lang="it-IT" sz="2000" dirty="0" smtClean="0">
                <a:solidFill>
                  <a:srgbClr val="C00000"/>
                </a:solidFill>
              </a:rPr>
              <a:t>istanze</a:t>
            </a:r>
            <a:endParaRPr lang="it-IT" sz="2000" dirty="0" smtClean="0"/>
          </a:p>
          <a:p>
            <a:r>
              <a:rPr lang="it-IT" sz="2000" dirty="0" smtClean="0"/>
              <a:t>I </a:t>
            </a:r>
            <a:r>
              <a:rPr lang="it-IT" sz="2000" dirty="0"/>
              <a:t>sistemi di ragionamento possono essere implementati utilizzando i </a:t>
            </a:r>
            <a:r>
              <a:rPr lang="it-IT" sz="2000" dirty="0">
                <a:solidFill>
                  <a:srgbClr val="C00000"/>
                </a:solidFill>
              </a:rPr>
              <a:t>motori di ragionamento</a:t>
            </a:r>
            <a:r>
              <a:rPr lang="it-IT" sz="2000" dirty="0"/>
              <a:t> basati su regole (</a:t>
            </a:r>
            <a:r>
              <a:rPr lang="it-IT" sz="2000" dirty="0" err="1">
                <a:solidFill>
                  <a:srgbClr val="C00000"/>
                </a:solidFill>
              </a:rPr>
              <a:t>rule</a:t>
            </a:r>
            <a:r>
              <a:rPr lang="it-IT" sz="2000" dirty="0">
                <a:solidFill>
                  <a:srgbClr val="C00000"/>
                </a:solidFill>
              </a:rPr>
              <a:t> </a:t>
            </a:r>
            <a:r>
              <a:rPr lang="it-IT" sz="2000" dirty="0" err="1">
                <a:solidFill>
                  <a:srgbClr val="C00000"/>
                </a:solidFill>
              </a:rPr>
              <a:t>based</a:t>
            </a:r>
            <a:r>
              <a:rPr lang="it-IT" sz="2000" dirty="0">
                <a:solidFill>
                  <a:srgbClr val="C00000"/>
                </a:solidFill>
              </a:rPr>
              <a:t>) </a:t>
            </a:r>
            <a:r>
              <a:rPr lang="it-IT" sz="2000" dirty="0"/>
              <a:t>– ad esempio motori </a:t>
            </a:r>
            <a:r>
              <a:rPr lang="it-IT" sz="2000" dirty="0" err="1"/>
              <a:t>Datalog</a:t>
            </a: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18164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69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827584" y="0"/>
            <a:ext cx="7416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OWL </a:t>
            </a:r>
            <a:r>
              <a:rPr lang="it-IT" sz="2400" dirty="0" smtClean="0">
                <a:solidFill>
                  <a:schemeClr val="bg1"/>
                </a:solidFill>
              </a:rPr>
              <a:t>2 Full Cosa si può esprimere</a:t>
            </a:r>
            <a:endParaRPr lang="it-IT" sz="2400" dirty="0">
              <a:solidFill>
                <a:schemeClr val="bg1"/>
              </a:solidFill>
            </a:endParaRPr>
          </a:p>
        </p:txBody>
      </p:sp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261073"/>
              </p:ext>
            </p:extLst>
          </p:nvPr>
        </p:nvGraphicFramePr>
        <p:xfrm>
          <a:off x="1187624" y="548680"/>
          <a:ext cx="6433469" cy="376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5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Descrizione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>
                          <a:solidFill>
                            <a:schemeClr val="tx1"/>
                          </a:solidFill>
                        </a:rPr>
                        <a:t>Intersezione di due classi</a:t>
                      </a:r>
                      <a:endParaRPr lang="it-IT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>
                          <a:solidFill>
                            <a:srgbClr val="C00000"/>
                          </a:solidFill>
                        </a:rPr>
                        <a:t>Proprietà inversa</a:t>
                      </a:r>
                      <a:endParaRPr lang="it-IT" sz="1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Proprietà Funzionale</a:t>
                      </a:r>
                      <a:endParaRPr lang="it-IT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Unione di due classi</a:t>
                      </a:r>
                      <a:endParaRPr lang="it-IT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Proprietà concatenazione</a:t>
                      </a:r>
                      <a:endParaRPr lang="it-IT" sz="14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Funzionalità Inversa</a:t>
                      </a:r>
                      <a:endParaRPr lang="it-IT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Complemento (negazione) di una classe</a:t>
                      </a:r>
                      <a:endParaRPr lang="it-IT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Proprietà</a:t>
                      </a:r>
                      <a:r>
                        <a:rPr lang="it-IT" sz="1400" kern="1200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Riflessiva</a:t>
                      </a:r>
                      <a:endParaRPr lang="it-IT" sz="14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Sotto-proprietà</a:t>
                      </a:r>
                      <a:endParaRPr lang="it-IT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Quantificazione Esistenziale</a:t>
                      </a:r>
                      <a:endParaRPr lang="it-IT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Proprietà</a:t>
                      </a:r>
                      <a:r>
                        <a:rPr lang="it-IT" sz="1400" kern="1200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Irriflessiva</a:t>
                      </a:r>
                      <a:endParaRPr lang="it-IT" sz="14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Disgiunzione di Proprietà</a:t>
                      </a:r>
                      <a:endParaRPr lang="it-IT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Quantificazione Universale</a:t>
                      </a:r>
                      <a:endParaRPr lang="it-IT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Proprietà Simmetrica</a:t>
                      </a:r>
                      <a:endParaRPr lang="it-IT" sz="14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Equivalenza</a:t>
                      </a:r>
                      <a:endParaRPr lang="it-IT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Cardinalità minima</a:t>
                      </a:r>
                      <a:endParaRPr lang="it-IT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Proprietà Antisimmetrica</a:t>
                      </a:r>
                      <a:endParaRPr lang="it-IT" sz="14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Disgiunzione di Classi</a:t>
                      </a:r>
                      <a:endParaRPr lang="it-IT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Cardinalità massima</a:t>
                      </a:r>
                      <a:endParaRPr lang="it-IT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Proprietà Transitiva</a:t>
                      </a:r>
                      <a:endParaRPr lang="it-IT" sz="14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Sotto-classe </a:t>
                      </a:r>
                      <a:endParaRPr lang="it-IT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CasellaDiTesto 2"/>
          <p:cNvSpPr txBox="1"/>
          <p:nvPr/>
        </p:nvSpPr>
        <p:spPr>
          <a:xfrm>
            <a:off x="1763688" y="4581128"/>
            <a:ext cx="511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Tutti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costrutti</a:t>
            </a:r>
            <a:r>
              <a:rPr lang="en-US" dirty="0" smtClean="0"/>
              <a:t> </a:t>
            </a:r>
            <a:r>
              <a:rPr lang="en-US" dirty="0" err="1" smtClean="0"/>
              <a:t>hanno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SEMANTICA ben DEFINITA</a:t>
            </a:r>
            <a:endParaRPr lang="en-US" dirty="0"/>
          </a:p>
        </p:txBody>
      </p:sp>
      <p:graphicFrame>
        <p:nvGraphicFramePr>
          <p:cNvPr id="5" name="Tabel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075168"/>
              </p:ext>
            </p:extLst>
          </p:nvPr>
        </p:nvGraphicFramePr>
        <p:xfrm>
          <a:off x="1168826" y="5085184"/>
          <a:ext cx="6300353" cy="88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6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1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Descrizione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OWL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Semantica DL</a:t>
                      </a:r>
                      <a:endParaRPr lang="it-IT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>
                          <a:solidFill>
                            <a:srgbClr val="C00000"/>
                          </a:solidFill>
                        </a:rPr>
                        <a:t>Intersezione di due classi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owl:ObjectIntersectionOf</a:t>
                      </a:r>
                      <a:endParaRPr lang="it-I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C</a:t>
                      </a:r>
                      <a:r>
                        <a:rPr lang="it-IT" sz="1400" baseline="-25000" dirty="0" smtClean="0"/>
                        <a:t>1</a:t>
                      </a:r>
                      <a:r>
                        <a:rPr lang="it-IT" sz="1400" dirty="0" smtClean="0"/>
                        <a:t>(x) </a:t>
                      </a:r>
                      <a:r>
                        <a:rPr lang="it-IT" sz="1400" dirty="0" smtClean="0">
                          <a:latin typeface="Cambria Math"/>
                          <a:ea typeface="Cambria Math"/>
                        </a:rPr>
                        <a:t>∧ </a:t>
                      </a:r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  <a:r>
                        <a:rPr lang="it-IT" sz="1400" kern="1200" baseline="-250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it-IT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(x)</a:t>
                      </a:r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308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-99392"/>
            <a:ext cx="6624736" cy="634082"/>
          </a:xfrm>
        </p:spPr>
        <p:txBody>
          <a:bodyPr/>
          <a:lstStyle/>
          <a:p>
            <a:pPr algn="l"/>
            <a:r>
              <a:rPr lang="it-IT" sz="2800" dirty="0" smtClean="0">
                <a:solidFill>
                  <a:schemeClr val="bg1"/>
                </a:solidFill>
              </a:rPr>
              <a:t>«Strati» - </a:t>
            </a:r>
            <a:r>
              <a:rPr lang="it-IT" sz="2800" dirty="0" err="1">
                <a:solidFill>
                  <a:schemeClr val="bg1"/>
                </a:solidFill>
              </a:rPr>
              <a:t>S</a:t>
            </a:r>
            <a:r>
              <a:rPr lang="it-IT" sz="2800" dirty="0" err="1" smtClean="0">
                <a:solidFill>
                  <a:schemeClr val="bg1"/>
                </a:solidFill>
              </a:rPr>
              <a:t>emantic</a:t>
            </a:r>
            <a:r>
              <a:rPr lang="it-IT" sz="2800" dirty="0" smtClean="0">
                <a:solidFill>
                  <a:schemeClr val="bg1"/>
                </a:solidFill>
              </a:rPr>
              <a:t> Web </a:t>
            </a:r>
            <a:r>
              <a:rPr lang="it-IT" sz="2800" dirty="0" err="1" smtClean="0">
                <a:solidFill>
                  <a:schemeClr val="bg1"/>
                </a:solidFill>
              </a:rPr>
              <a:t>Tower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3" name="Segnaposto numero diapositiva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7</a:t>
            </a:fld>
            <a:endParaRPr lang="it-IT"/>
          </a:p>
        </p:txBody>
      </p:sp>
      <p:sp>
        <p:nvSpPr>
          <p:cNvPr id="14" name="Fumetto 1 13"/>
          <p:cNvSpPr/>
          <p:nvPr/>
        </p:nvSpPr>
        <p:spPr>
          <a:xfrm>
            <a:off x="7356237" y="1058562"/>
            <a:ext cx="1169876" cy="737282"/>
          </a:xfrm>
          <a:prstGeom prst="wedgeRectCallout">
            <a:avLst>
              <a:gd name="adj1" fmla="val -72495"/>
              <a:gd name="adj2" fmla="val 14503"/>
            </a:avLst>
          </a:prstGeom>
          <a:noFill/>
          <a:ln>
            <a:solidFill>
              <a:srgbClr val="C84C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Trust</a:t>
            </a:r>
          </a:p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Layer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79" y="1045720"/>
            <a:ext cx="6938901" cy="4633657"/>
          </a:xfrm>
        </p:spPr>
      </p:pic>
      <p:sp>
        <p:nvSpPr>
          <p:cNvPr id="12" name="Fumetto 1 11"/>
          <p:cNvSpPr/>
          <p:nvPr/>
        </p:nvSpPr>
        <p:spPr>
          <a:xfrm>
            <a:off x="7356237" y="1988840"/>
            <a:ext cx="1660388" cy="504057"/>
          </a:xfrm>
          <a:prstGeom prst="wedgeRectCallout">
            <a:avLst>
              <a:gd name="adj1" fmla="val -132306"/>
              <a:gd name="adj2" fmla="val 56455"/>
            </a:avLst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Proof-Rule</a:t>
            </a:r>
            <a:endParaRPr lang="it-IT" dirty="0" smtClean="0">
              <a:solidFill>
                <a:schemeClr val="tx1"/>
              </a:solidFill>
            </a:endParaRPr>
          </a:p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Layer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Fumetto 1 9"/>
          <p:cNvSpPr/>
          <p:nvPr/>
        </p:nvSpPr>
        <p:spPr>
          <a:xfrm>
            <a:off x="7567492" y="3140968"/>
            <a:ext cx="1237878" cy="737282"/>
          </a:xfrm>
          <a:prstGeom prst="wedgeRectCallout">
            <a:avLst>
              <a:gd name="adj1" fmla="val -164735"/>
              <a:gd name="adj2" fmla="val -12157"/>
            </a:avLst>
          </a:prstGeom>
          <a:noFill/>
          <a:ln>
            <a:solidFill>
              <a:srgbClr val="11F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Ontology</a:t>
            </a:r>
            <a:endParaRPr lang="it-IT" dirty="0" smtClean="0">
              <a:solidFill>
                <a:schemeClr val="tx1"/>
              </a:solidFill>
            </a:endParaRPr>
          </a:p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Layer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Fumetto 1 7"/>
          <p:cNvSpPr/>
          <p:nvPr/>
        </p:nvSpPr>
        <p:spPr>
          <a:xfrm>
            <a:off x="7545738" y="4221088"/>
            <a:ext cx="1259632" cy="737282"/>
          </a:xfrm>
          <a:prstGeom prst="wedgeRectCallout">
            <a:avLst>
              <a:gd name="adj1" fmla="val -190751"/>
              <a:gd name="adj2" fmla="val -4345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RDF-RDFS</a:t>
            </a:r>
          </a:p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Layer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Fumetto 1 4"/>
          <p:cNvSpPr/>
          <p:nvPr/>
        </p:nvSpPr>
        <p:spPr>
          <a:xfrm>
            <a:off x="7679885" y="5288729"/>
            <a:ext cx="1368152" cy="612648"/>
          </a:xfrm>
          <a:prstGeom prst="wedgeRectCallout">
            <a:avLst>
              <a:gd name="adj1" fmla="val -201979"/>
              <a:gd name="adj2" fmla="val -107678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XML</a:t>
            </a:r>
          </a:p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Layer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62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70</a:t>
            </a:fld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60947" y="96350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it-IT" sz="2400" dirty="0" smtClean="0"/>
              <a:t>I ristoranti si caratterizzano per il tipo di cucina che offrono e per il numero di coperti disponibili.</a:t>
            </a:r>
          </a:p>
          <a:p>
            <a:pPr marL="0" indent="0">
              <a:buNone/>
            </a:pPr>
            <a:r>
              <a:rPr lang="it-IT" sz="2400" dirty="0" smtClean="0"/>
              <a:t>Esempi di tipi di cucina sono: cinese, giapponese, romana. I ristoranti orientali fanno, per esempio, cucina cinese, giapponese o thai e non fanno cucina italiana mentre i ristoranti italiani fanno cucina romana o altre cucine regionali e non fanno cucina orientale.</a:t>
            </a:r>
          </a:p>
          <a:p>
            <a:pPr marL="0" indent="0">
              <a:buNone/>
            </a:pPr>
            <a:r>
              <a:rPr lang="it-IT" sz="2400" dirty="0" smtClean="0"/>
              <a:t>Il sushi è un esempio di cucina giapponese, il riso alla cantonese di cucina cinese, i </a:t>
            </a:r>
            <a:r>
              <a:rPr lang="it-IT" sz="2400" dirty="0" err="1" smtClean="0"/>
              <a:t>noodles</a:t>
            </a:r>
            <a:r>
              <a:rPr lang="it-IT" sz="2400" dirty="0" smtClean="0"/>
              <a:t> di cucina thai, la coda alla vaccinara è un esempio di cucina romana.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842211" y="0"/>
            <a:ext cx="3589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>
                <a:solidFill>
                  <a:schemeClr val="bg1"/>
                </a:solidFill>
              </a:rPr>
              <a:t>Esercizio</a:t>
            </a:r>
            <a:r>
              <a:rPr lang="it-IT" dirty="0" smtClean="0">
                <a:solidFill>
                  <a:schemeClr val="bg1"/>
                </a:solidFill>
              </a:rPr>
              <a:t>: ontologia dei tipi di cucina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90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0"/>
            <a:ext cx="7776864" cy="634082"/>
          </a:xfrm>
        </p:spPr>
        <p:txBody>
          <a:bodyPr/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Esercizio: ontologia dei tipi di cucina - </a:t>
            </a:r>
            <a:r>
              <a:rPr lang="it-IT" sz="2400" dirty="0" smtClean="0">
                <a:solidFill>
                  <a:schemeClr val="bg1"/>
                </a:solidFill>
              </a:rPr>
              <a:t>Fase </a:t>
            </a:r>
            <a:r>
              <a:rPr lang="it-IT" sz="2400" dirty="0">
                <a:solidFill>
                  <a:schemeClr val="bg1"/>
                </a:solidFill>
              </a:rPr>
              <a:t>1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it-IT" sz="2400" dirty="0"/>
              <a:t>Quale è il dominio della nostra ontologia?</a:t>
            </a:r>
          </a:p>
          <a:p>
            <a:pPr marL="685800" lvl="1">
              <a:buFont typeface="Wingdings" panose="05000000000000000000" pitchFamily="2" charset="2"/>
              <a:buChar char="q"/>
            </a:pPr>
            <a:r>
              <a:rPr lang="it-IT" sz="2000" dirty="0" smtClean="0">
                <a:solidFill>
                  <a:srgbClr val="C00000"/>
                </a:solidFill>
              </a:rPr>
              <a:t>I tipi di cucina</a:t>
            </a:r>
            <a:endParaRPr lang="it-IT" sz="20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/>
              <a:t>Per quali scopi verrà utilizzata l’ontologia?</a:t>
            </a:r>
          </a:p>
          <a:p>
            <a:pPr marL="685800" lvl="1">
              <a:buFont typeface="Wingdings" panose="05000000000000000000" pitchFamily="2" charset="2"/>
              <a:buChar char="q"/>
            </a:pPr>
            <a:r>
              <a:rPr lang="it-IT" sz="1800" dirty="0" smtClean="0">
                <a:solidFill>
                  <a:srgbClr val="C00000"/>
                </a:solidFill>
              </a:rPr>
              <a:t>Per descrivere i diversi tipi di cucina </a:t>
            </a:r>
            <a:endParaRPr lang="it-IT" sz="2000" dirty="0">
              <a:solidFill>
                <a:srgbClr val="C0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/>
              <a:t>Quali nuove informazioni si vogliono dedurre dall’ontologia?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1800" dirty="0" smtClean="0">
                <a:solidFill>
                  <a:srgbClr val="C00000"/>
                </a:solidFill>
              </a:rPr>
              <a:t>….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1800" dirty="0" smtClean="0">
                <a:solidFill>
                  <a:srgbClr val="C00000"/>
                </a:solidFill>
              </a:rPr>
              <a:t>……….</a:t>
            </a:r>
          </a:p>
          <a:p>
            <a:pPr>
              <a:buFont typeface="Wingdings" panose="05000000000000000000" pitchFamily="2" charset="2"/>
              <a:buChar char="Ø"/>
            </a:pPr>
            <a:endParaRPr lang="it-IT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it-IT" sz="2400" dirty="0"/>
              <a:t>Chi utilizzerà l’ontologia?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1800" dirty="0" smtClean="0">
                <a:solidFill>
                  <a:srgbClr val="C00000"/>
                </a:solidFill>
              </a:rPr>
              <a:t>Gli chef e tutti coloro che apprezzano la buona cucina</a:t>
            </a:r>
            <a:endParaRPr lang="it-IT" sz="1800" dirty="0">
              <a:solidFill>
                <a:srgbClr val="C00000"/>
              </a:solidFill>
            </a:endParaRPr>
          </a:p>
          <a:p>
            <a:endParaRPr lang="it-IT" sz="1000" dirty="0">
              <a:solidFill>
                <a:srgbClr val="7F7F7F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098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389643"/>
            <a:ext cx="4968552" cy="5965911"/>
          </a:xfrm>
          <a:prstGeom prst="rect">
            <a:avLst/>
          </a:prstGeom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3528" y="1628800"/>
            <a:ext cx="1368152" cy="1080120"/>
          </a:xfrm>
          <a:ln w="25400">
            <a:solidFill>
              <a:srgbClr val="C00000"/>
            </a:solidFill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sz="2000" dirty="0" smtClean="0"/>
              <a:t>Esiste già l’ontologia dei tipi di cucina</a:t>
            </a: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72</a:t>
            </a:fld>
            <a:endParaRPr lang="it-IT"/>
          </a:p>
        </p:txBody>
      </p:sp>
      <p:sp>
        <p:nvSpPr>
          <p:cNvPr id="2" name="Rettangolo 1"/>
          <p:cNvSpPr/>
          <p:nvPr/>
        </p:nvSpPr>
        <p:spPr>
          <a:xfrm>
            <a:off x="755576" y="1"/>
            <a:ext cx="8208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Esercizio:  ontologia dei tipi di cucina - </a:t>
            </a:r>
            <a:r>
              <a:rPr lang="it-IT" dirty="0">
                <a:solidFill>
                  <a:schemeClr val="bg1"/>
                </a:solidFill>
              </a:rPr>
              <a:t>FASE </a:t>
            </a:r>
            <a:r>
              <a:rPr lang="it-IT" dirty="0" smtClean="0">
                <a:solidFill>
                  <a:schemeClr val="bg1"/>
                </a:solidFill>
              </a:rPr>
              <a:t>2</a:t>
            </a:r>
            <a:r>
              <a:rPr lang="it-IT" sz="2000" dirty="0" smtClean="0">
                <a:solidFill>
                  <a:schemeClr val="bg1"/>
                </a:solidFill>
              </a:rPr>
              <a:t>  </a:t>
            </a:r>
            <a:endParaRPr lang="it-IT" sz="2000" dirty="0">
              <a:solidFill>
                <a:schemeClr val="bg1"/>
              </a:solidFill>
            </a:endParaRPr>
          </a:p>
        </p:txBody>
      </p:sp>
      <p:cxnSp>
        <p:nvCxnSpPr>
          <p:cNvPr id="7" name="Connettore 2 6"/>
          <p:cNvCxnSpPr>
            <a:stCxn id="3" idx="3"/>
          </p:cNvCxnSpPr>
          <p:nvPr/>
        </p:nvCxnSpPr>
        <p:spPr>
          <a:xfrm>
            <a:off x="1691680" y="2168860"/>
            <a:ext cx="1656184" cy="10801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>
            <a:stCxn id="3" idx="3"/>
          </p:cNvCxnSpPr>
          <p:nvPr/>
        </p:nvCxnSpPr>
        <p:spPr>
          <a:xfrm>
            <a:off x="1691680" y="2168860"/>
            <a:ext cx="1584176" cy="63007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/>
          <p:cNvCxnSpPr>
            <a:stCxn id="3" idx="3"/>
          </p:cNvCxnSpPr>
          <p:nvPr/>
        </p:nvCxnSpPr>
        <p:spPr>
          <a:xfrm>
            <a:off x="1691680" y="2168860"/>
            <a:ext cx="1656184" cy="174619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81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6931"/>
            <a:ext cx="8229600" cy="2666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dirty="0" smtClean="0"/>
              <a:t>Elenco di tutti </a:t>
            </a:r>
            <a:r>
              <a:rPr lang="it-IT" sz="2800" dirty="0"/>
              <a:t>i possibili termini relativi al dominio di </a:t>
            </a:r>
            <a:r>
              <a:rPr lang="it-IT" sz="2800" dirty="0" smtClean="0"/>
              <a:t>conoscenza: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chemeClr val="tx2"/>
                </a:solidFill>
              </a:rPr>
              <a:t>Ristorante, tipo </a:t>
            </a:r>
            <a:r>
              <a:rPr lang="it-IT" sz="2400" dirty="0">
                <a:solidFill>
                  <a:schemeClr val="tx2"/>
                </a:solidFill>
              </a:rPr>
              <a:t>di </a:t>
            </a:r>
            <a:r>
              <a:rPr lang="it-IT" sz="2400" dirty="0" smtClean="0">
                <a:solidFill>
                  <a:schemeClr val="tx2"/>
                </a:solidFill>
              </a:rPr>
              <a:t>cucina, numero </a:t>
            </a:r>
            <a:r>
              <a:rPr lang="it-IT" sz="2400" dirty="0">
                <a:solidFill>
                  <a:schemeClr val="tx2"/>
                </a:solidFill>
              </a:rPr>
              <a:t>di </a:t>
            </a:r>
            <a:r>
              <a:rPr lang="it-IT" sz="2400" dirty="0" smtClean="0">
                <a:solidFill>
                  <a:schemeClr val="tx2"/>
                </a:solidFill>
              </a:rPr>
              <a:t>coperti, cucina </a:t>
            </a:r>
            <a:r>
              <a:rPr lang="it-IT" sz="2400" dirty="0">
                <a:solidFill>
                  <a:schemeClr val="tx2"/>
                </a:solidFill>
              </a:rPr>
              <a:t>cinese</a:t>
            </a:r>
            <a:r>
              <a:rPr lang="it-IT" sz="2400" dirty="0" smtClean="0">
                <a:solidFill>
                  <a:schemeClr val="tx2"/>
                </a:solidFill>
              </a:rPr>
              <a:t>, cucina giapponese</a:t>
            </a:r>
            <a:r>
              <a:rPr lang="it-IT" sz="2400" dirty="0">
                <a:solidFill>
                  <a:schemeClr val="tx2"/>
                </a:solidFill>
              </a:rPr>
              <a:t>, </a:t>
            </a:r>
            <a:r>
              <a:rPr lang="it-IT" sz="2400" dirty="0" smtClean="0">
                <a:solidFill>
                  <a:schemeClr val="tx2"/>
                </a:solidFill>
              </a:rPr>
              <a:t>cucina romana, </a:t>
            </a:r>
            <a:r>
              <a:rPr lang="it-IT" sz="2400" dirty="0">
                <a:solidFill>
                  <a:schemeClr val="tx2"/>
                </a:solidFill>
              </a:rPr>
              <a:t>ristoranti </a:t>
            </a:r>
            <a:r>
              <a:rPr lang="it-IT" sz="2400" dirty="0" smtClean="0">
                <a:solidFill>
                  <a:schemeClr val="tx2"/>
                </a:solidFill>
              </a:rPr>
              <a:t>orientali, ristoranti italiani, cucina regionale, cucina thai, sushi, riso </a:t>
            </a:r>
            <a:r>
              <a:rPr lang="it-IT" sz="2400" dirty="0">
                <a:solidFill>
                  <a:schemeClr val="tx2"/>
                </a:solidFill>
              </a:rPr>
              <a:t>alla </a:t>
            </a:r>
            <a:r>
              <a:rPr lang="it-IT" sz="2400" dirty="0" smtClean="0">
                <a:solidFill>
                  <a:schemeClr val="tx2"/>
                </a:solidFill>
              </a:rPr>
              <a:t>cantonese, i </a:t>
            </a:r>
            <a:r>
              <a:rPr lang="it-IT" sz="2400" dirty="0" err="1" smtClean="0">
                <a:solidFill>
                  <a:schemeClr val="tx2"/>
                </a:solidFill>
              </a:rPr>
              <a:t>noodles</a:t>
            </a:r>
            <a:r>
              <a:rPr lang="it-IT" sz="2400" dirty="0" smtClean="0">
                <a:solidFill>
                  <a:schemeClr val="tx2"/>
                </a:solidFill>
              </a:rPr>
              <a:t>, coda alla vaccinara.</a:t>
            </a:r>
            <a:endParaRPr lang="it-IT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73</a:t>
            </a:fld>
            <a:endParaRPr lang="it-IT"/>
          </a:p>
        </p:txBody>
      </p:sp>
      <p:sp>
        <p:nvSpPr>
          <p:cNvPr id="2" name="Rettangolo 1"/>
          <p:cNvSpPr/>
          <p:nvPr/>
        </p:nvSpPr>
        <p:spPr>
          <a:xfrm>
            <a:off x="827584" y="0"/>
            <a:ext cx="66247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Esercizio: </a:t>
            </a:r>
            <a:r>
              <a:rPr lang="it-IT" sz="2000" dirty="0">
                <a:solidFill>
                  <a:schemeClr val="bg1"/>
                </a:solidFill>
              </a:rPr>
              <a:t>ontologia dei tipi di cucina - </a:t>
            </a:r>
            <a:r>
              <a:rPr lang="it-IT" sz="2400" dirty="0">
                <a:solidFill>
                  <a:schemeClr val="bg1"/>
                </a:solidFill>
              </a:rPr>
              <a:t>Fase </a:t>
            </a:r>
            <a:r>
              <a:rPr lang="it-IT" sz="2400" dirty="0" smtClean="0">
                <a:solidFill>
                  <a:schemeClr val="bg1"/>
                </a:solidFill>
              </a:rPr>
              <a:t>3 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899592" y="3429000"/>
            <a:ext cx="1512168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Ristorante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2629406" y="3427445"/>
            <a:ext cx="1512168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Tipo di Cucina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4427984" y="3425890"/>
            <a:ext cx="1512168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Cucina Cinese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852938" y="4293096"/>
            <a:ext cx="1512168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Cucina Giapponese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2843808" y="4157464"/>
            <a:ext cx="1512168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Cucina Romana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4644008" y="4293096"/>
            <a:ext cx="1512168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Ristorante Orientale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899592" y="5157192"/>
            <a:ext cx="1512168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Cucina Thai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8" name="Ottagono 17"/>
          <p:cNvSpPr/>
          <p:nvPr/>
        </p:nvSpPr>
        <p:spPr>
          <a:xfrm>
            <a:off x="4037015" y="5517232"/>
            <a:ext cx="1052255" cy="525216"/>
          </a:xfrm>
          <a:prstGeom prst="octagon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Sushi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9" name="Ottagono 18"/>
          <p:cNvSpPr/>
          <p:nvPr/>
        </p:nvSpPr>
        <p:spPr>
          <a:xfrm>
            <a:off x="2837557" y="4934885"/>
            <a:ext cx="1498236" cy="525216"/>
          </a:xfrm>
          <a:prstGeom prst="octagon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Riso alla Cantonese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0" name="Ottagono 19"/>
          <p:cNvSpPr/>
          <p:nvPr/>
        </p:nvSpPr>
        <p:spPr>
          <a:xfrm>
            <a:off x="5383307" y="5120212"/>
            <a:ext cx="1113689" cy="525216"/>
          </a:xfrm>
          <a:prstGeom prst="octagon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Noodles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1" name="Ottagono 20"/>
          <p:cNvSpPr/>
          <p:nvPr/>
        </p:nvSpPr>
        <p:spPr>
          <a:xfrm>
            <a:off x="6699131" y="5419800"/>
            <a:ext cx="1462232" cy="525216"/>
          </a:xfrm>
          <a:prstGeom prst="octagon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Coda alla Vaccinara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7" name="Rettangolo 16"/>
          <p:cNvSpPr/>
          <p:nvPr/>
        </p:nvSpPr>
        <p:spPr>
          <a:xfrm>
            <a:off x="6449684" y="3433666"/>
            <a:ext cx="1512168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Cucina Regionale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2" name="Rettangolo 21"/>
          <p:cNvSpPr/>
          <p:nvPr/>
        </p:nvSpPr>
        <p:spPr>
          <a:xfrm>
            <a:off x="6649195" y="4293096"/>
            <a:ext cx="1512168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Ristorante Italiano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3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461473"/>
            <a:ext cx="8229600" cy="59918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it-IT" sz="2800" dirty="0" smtClean="0"/>
              <a:t>Concetto </a:t>
            </a:r>
            <a:r>
              <a:rPr lang="it-IT" sz="2800" b="1" i="1" dirty="0" smtClean="0">
                <a:solidFill>
                  <a:srgbClr val="C00000"/>
                </a:solidFill>
              </a:rPr>
              <a:t>Ristorante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it-IT" b="1" i="1" dirty="0" smtClean="0"/>
              <a:t>Proprietà intrinseche</a:t>
            </a:r>
            <a:r>
              <a:rPr lang="it-IT" dirty="0" smtClean="0"/>
              <a:t>:</a:t>
            </a:r>
            <a:endParaRPr lang="it-IT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2300" dirty="0" smtClean="0">
                <a:solidFill>
                  <a:schemeClr val="tx2"/>
                </a:solidFill>
              </a:rPr>
              <a:t>Numero di coperti</a:t>
            </a:r>
          </a:p>
          <a:p>
            <a:pPr marL="457200" lvl="1" indent="0">
              <a:buNone/>
            </a:pPr>
            <a:endParaRPr lang="it-IT" sz="2700" b="1" i="1" dirty="0" smtClean="0"/>
          </a:p>
          <a:p>
            <a:pPr marL="457200" lvl="1" indent="0">
              <a:buNone/>
            </a:pPr>
            <a:endParaRPr lang="it-IT" sz="2700" b="1" i="1" dirty="0" smtClean="0"/>
          </a:p>
          <a:p>
            <a:pPr marL="457200" lvl="1" indent="0">
              <a:buNone/>
            </a:pPr>
            <a:endParaRPr lang="it-IT" sz="2700" b="1" i="1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it-IT" sz="2700" b="1" i="1" dirty="0" smtClean="0"/>
              <a:t>Proprietà </a:t>
            </a:r>
            <a:r>
              <a:rPr lang="it-IT" sz="2700" b="1" i="1" dirty="0"/>
              <a:t>estrinseche: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dirty="0" smtClean="0">
                <a:solidFill>
                  <a:schemeClr val="tx2"/>
                </a:solidFill>
              </a:rPr>
              <a:t>cucina</a:t>
            </a:r>
            <a:endParaRPr lang="it-IT" dirty="0">
              <a:solidFill>
                <a:schemeClr val="tx2"/>
              </a:solidFill>
            </a:endParaRPr>
          </a:p>
          <a:p>
            <a:pPr marL="914400" lvl="2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74</a:t>
            </a:fld>
            <a:endParaRPr lang="it-IT"/>
          </a:p>
        </p:txBody>
      </p:sp>
      <p:sp>
        <p:nvSpPr>
          <p:cNvPr id="45" name="Rettangolo 44"/>
          <p:cNvSpPr/>
          <p:nvPr/>
        </p:nvSpPr>
        <p:spPr>
          <a:xfrm>
            <a:off x="1331640" y="4653136"/>
            <a:ext cx="1178189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Ristorante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8" name="Rettangolo 47"/>
          <p:cNvSpPr/>
          <p:nvPr/>
        </p:nvSpPr>
        <p:spPr>
          <a:xfrm>
            <a:off x="5347253" y="4653136"/>
            <a:ext cx="1502889" cy="5040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Tipo di Cucina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36" name="Connettore 2 35"/>
          <p:cNvCxnSpPr>
            <a:stCxn id="45" idx="3"/>
            <a:endCxn id="48" idx="1"/>
          </p:cNvCxnSpPr>
          <p:nvPr/>
        </p:nvCxnSpPr>
        <p:spPr>
          <a:xfrm>
            <a:off x="2509829" y="4905164"/>
            <a:ext cx="2837424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/>
          <p:cNvSpPr txBox="1"/>
          <p:nvPr/>
        </p:nvSpPr>
        <p:spPr>
          <a:xfrm rot="10800000" flipV="1">
            <a:off x="3275856" y="4651248"/>
            <a:ext cx="11887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smtClean="0"/>
              <a:t>cucina</a:t>
            </a:r>
            <a:endParaRPr lang="it-IT" sz="1050" dirty="0"/>
          </a:p>
        </p:txBody>
      </p:sp>
      <p:sp>
        <p:nvSpPr>
          <p:cNvPr id="2" name="Rettangolo 1"/>
          <p:cNvSpPr/>
          <p:nvPr/>
        </p:nvSpPr>
        <p:spPr>
          <a:xfrm>
            <a:off x="827584" y="0"/>
            <a:ext cx="4995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Esercizio: </a:t>
            </a:r>
            <a:r>
              <a:rPr lang="it-IT" sz="2000" dirty="0">
                <a:solidFill>
                  <a:schemeClr val="bg1"/>
                </a:solidFill>
              </a:rPr>
              <a:t>ontologia dei tipi di cucina - </a:t>
            </a:r>
            <a:r>
              <a:rPr lang="it-IT" sz="2400" dirty="0">
                <a:solidFill>
                  <a:schemeClr val="bg1"/>
                </a:solidFill>
              </a:rPr>
              <a:t>Fase </a:t>
            </a:r>
            <a:r>
              <a:rPr lang="it-IT" sz="2400" dirty="0" smtClean="0">
                <a:solidFill>
                  <a:schemeClr val="bg1"/>
                </a:solidFill>
              </a:rPr>
              <a:t>4 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1475656" y="2204864"/>
            <a:ext cx="1512168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Ristorante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7" name="Connettore 2 6"/>
          <p:cNvCxnSpPr/>
          <p:nvPr/>
        </p:nvCxnSpPr>
        <p:spPr>
          <a:xfrm>
            <a:off x="2987824" y="2492896"/>
            <a:ext cx="122413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/>
          <p:cNvSpPr txBox="1"/>
          <p:nvPr/>
        </p:nvSpPr>
        <p:spPr>
          <a:xfrm>
            <a:off x="3023524" y="2183768"/>
            <a:ext cx="1137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 smtClean="0"/>
              <a:t>numeroCoperti</a:t>
            </a:r>
            <a:endParaRPr lang="it-IT" sz="12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4236584" y="2306878"/>
            <a:ext cx="622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smtClean="0"/>
              <a:t>intero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6873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75</a:t>
            </a:fld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842211" y="0"/>
            <a:ext cx="335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Fase1 : ontologia dei tipi di cucina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927"/>
            <a:ext cx="9144000" cy="4333102"/>
          </a:xfrm>
        </p:spPr>
      </p:pic>
    </p:spTree>
    <p:extLst>
      <p:ext uri="{BB962C8B-B14F-4D97-AF65-F5344CB8AC3E}">
        <p14:creationId xmlns:p14="http://schemas.microsoft.com/office/powerpoint/2010/main" val="407227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0"/>
            <a:ext cx="7869560" cy="476672"/>
          </a:xfrm>
        </p:spPr>
        <p:txBody>
          <a:bodyPr/>
          <a:lstStyle/>
          <a:p>
            <a:pPr algn="l"/>
            <a:r>
              <a:rPr lang="it-IT" sz="2400" b="1" dirty="0" smtClean="0">
                <a:solidFill>
                  <a:schemeClr val="bg1"/>
                </a:solidFill>
              </a:rPr>
              <a:t>Esercizio 3</a:t>
            </a:r>
            <a:r>
              <a:rPr lang="it-IT" sz="2400" dirty="0" smtClean="0">
                <a:solidFill>
                  <a:schemeClr val="bg1"/>
                </a:solidFill>
              </a:rPr>
              <a:t>: ontologia di un Cinema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/>
          <a:lstStyle/>
          <a:p>
            <a:pPr marL="0" indent="0" algn="just">
              <a:buNone/>
            </a:pPr>
            <a:r>
              <a:rPr lang="it-IT" sz="2400" dirty="0"/>
              <a:t>Si vuole progettare </a:t>
            </a:r>
            <a:r>
              <a:rPr lang="it-IT" sz="2400" dirty="0" smtClean="0"/>
              <a:t>il sistema informativo per la gestione di un cinema; a tal fine si devono gestire </a:t>
            </a:r>
            <a:r>
              <a:rPr lang="it-IT" sz="2400" dirty="0"/>
              <a:t>informazioni su </a:t>
            </a:r>
            <a:r>
              <a:rPr lang="it-IT" sz="2400" dirty="0" smtClean="0"/>
              <a:t>proiezioni, film, attori e registi.</a:t>
            </a:r>
            <a:endParaRPr lang="it-IT" sz="2400" dirty="0"/>
          </a:p>
          <a:p>
            <a:pPr marL="0" indent="0" algn="just">
              <a:buNone/>
            </a:pPr>
            <a:r>
              <a:rPr lang="it-IT" sz="2400" dirty="0"/>
              <a:t>Attori e registi sono identificati dal nome; di essi interessa la nazionalità e l’anno di nascita.</a:t>
            </a:r>
          </a:p>
          <a:p>
            <a:pPr marL="0" indent="0" algn="just">
              <a:buNone/>
            </a:pPr>
            <a:r>
              <a:rPr lang="it-IT" sz="2400" dirty="0"/>
              <a:t>I film sono identificati da un codice; di essi interessa il titolo, l’anno di produzione, il regista, </a:t>
            </a:r>
            <a:r>
              <a:rPr lang="it-IT" sz="2400" dirty="0" smtClean="0"/>
              <a:t>gli attori </a:t>
            </a:r>
            <a:r>
              <a:rPr lang="it-IT" sz="2400" dirty="0"/>
              <a:t>che vi recitano e, per ogni attore, se è protagonista o non protagonista.</a:t>
            </a:r>
          </a:p>
          <a:p>
            <a:pPr marL="0" indent="0" algn="just">
              <a:buNone/>
            </a:pPr>
            <a:r>
              <a:rPr lang="it-IT" sz="2400" dirty="0"/>
              <a:t>Di una proiezione </a:t>
            </a:r>
            <a:r>
              <a:rPr lang="it-IT" sz="2400" dirty="0" smtClean="0"/>
              <a:t>interessa: la sala e la sua capienza, </a:t>
            </a:r>
            <a:r>
              <a:rPr lang="it-IT" sz="2400" dirty="0"/>
              <a:t>la </a:t>
            </a:r>
            <a:r>
              <a:rPr lang="it-IT" sz="2400" dirty="0" smtClean="0"/>
              <a:t>data e l’ora.</a:t>
            </a: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544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" y="836712"/>
            <a:ext cx="9129213" cy="4320479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77</a:t>
            </a:fld>
            <a:endParaRPr lang="it-IT"/>
          </a:p>
        </p:txBody>
      </p:sp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55576" y="0"/>
            <a:ext cx="7869560" cy="476672"/>
          </a:xfrm>
        </p:spPr>
        <p:txBody>
          <a:bodyPr/>
          <a:lstStyle/>
          <a:p>
            <a:pPr algn="l"/>
            <a:r>
              <a:rPr lang="it-IT" sz="2800" dirty="0" smtClean="0">
                <a:solidFill>
                  <a:schemeClr val="bg1"/>
                </a:solidFill>
              </a:rPr>
              <a:t>Esercizio: ontologia di un Cinema</a:t>
            </a:r>
            <a:endParaRPr lang="it-I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32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0"/>
            <a:ext cx="7941568" cy="332656"/>
          </a:xfrm>
        </p:spPr>
        <p:txBody>
          <a:bodyPr/>
          <a:lstStyle/>
          <a:p>
            <a:pPr algn="l"/>
            <a:r>
              <a:rPr lang="en-US" sz="2400" dirty="0" err="1" smtClean="0">
                <a:solidFill>
                  <a:schemeClr val="bg1"/>
                </a:solidFill>
              </a:rPr>
              <a:t>Modellazione</a:t>
            </a:r>
            <a:r>
              <a:rPr lang="en-US" sz="2400" dirty="0" smtClean="0">
                <a:solidFill>
                  <a:schemeClr val="bg1"/>
                </a:solidFill>
              </a:rPr>
              <a:t> di </a:t>
            </a:r>
            <a:r>
              <a:rPr lang="en-US" sz="2400" dirty="0" err="1" smtClean="0">
                <a:solidFill>
                  <a:schemeClr val="bg1"/>
                </a:solidFill>
              </a:rPr>
              <a:t>una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classificazione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78</a:t>
            </a:fld>
            <a:endParaRPr lang="it-IT"/>
          </a:p>
        </p:txBody>
      </p:sp>
      <p:pic>
        <p:nvPicPr>
          <p:cNvPr id="7" name="Immagin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24744"/>
            <a:ext cx="5032841" cy="4896544"/>
          </a:xfrm>
          <a:prstGeom prst="rect">
            <a:avLst/>
          </a:prstGeom>
          <a:noFill/>
        </p:spPr>
      </p:pic>
      <p:sp>
        <p:nvSpPr>
          <p:cNvPr id="8" name="CasellaDiTesto 7"/>
          <p:cNvSpPr txBox="1"/>
          <p:nvPr/>
        </p:nvSpPr>
        <p:spPr>
          <a:xfrm>
            <a:off x="611560" y="663079"/>
            <a:ext cx="1879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C00000"/>
                </a:solidFill>
              </a:rPr>
              <a:t>Usando</a:t>
            </a:r>
            <a:r>
              <a:rPr lang="en-US" sz="2400" b="1" dirty="0" smtClean="0">
                <a:solidFill>
                  <a:srgbClr val="C00000"/>
                </a:solidFill>
              </a:rPr>
              <a:t> SKOS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9993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79</a:t>
            </a:fld>
            <a:endParaRPr lang="it-IT"/>
          </a:p>
        </p:txBody>
      </p:sp>
      <p:pic>
        <p:nvPicPr>
          <p:cNvPr id="6" name="Immagin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340768"/>
            <a:ext cx="5400600" cy="4608512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611560" y="663079"/>
            <a:ext cx="1917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>
                <a:solidFill>
                  <a:srgbClr val="C00000"/>
                </a:solidFill>
              </a:rPr>
              <a:t>Usando</a:t>
            </a:r>
            <a:r>
              <a:rPr lang="en-US" sz="2400" b="1" dirty="0" smtClean="0">
                <a:solidFill>
                  <a:srgbClr val="C00000"/>
                </a:solidFill>
              </a:rPr>
              <a:t> GSIM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755576" y="0"/>
            <a:ext cx="7941568" cy="332656"/>
          </a:xfrm>
        </p:spPr>
        <p:txBody>
          <a:bodyPr/>
          <a:lstStyle/>
          <a:p>
            <a:pPr algn="l"/>
            <a:r>
              <a:rPr lang="en-US" sz="2400" dirty="0" err="1" smtClean="0">
                <a:solidFill>
                  <a:schemeClr val="bg1"/>
                </a:solidFill>
              </a:rPr>
              <a:t>Modellazione</a:t>
            </a:r>
            <a:r>
              <a:rPr lang="en-US" sz="2400" dirty="0" smtClean="0">
                <a:solidFill>
                  <a:schemeClr val="bg1"/>
                </a:solidFill>
              </a:rPr>
              <a:t> di </a:t>
            </a:r>
            <a:r>
              <a:rPr lang="en-US" sz="2400" dirty="0" err="1" smtClean="0">
                <a:solidFill>
                  <a:schemeClr val="bg1"/>
                </a:solidFill>
              </a:rPr>
              <a:t>una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classificazione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746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-99392"/>
            <a:ext cx="6624736" cy="634082"/>
          </a:xfrm>
        </p:spPr>
        <p:txBody>
          <a:bodyPr/>
          <a:lstStyle/>
          <a:p>
            <a:pPr algn="l"/>
            <a:r>
              <a:rPr lang="it-IT" sz="3200" dirty="0" smtClean="0">
                <a:solidFill>
                  <a:schemeClr val="bg1"/>
                </a:solidFill>
              </a:rPr>
              <a:t>XML </a:t>
            </a:r>
            <a:r>
              <a:rPr lang="it-IT" sz="3200" dirty="0" err="1" smtClean="0">
                <a:solidFill>
                  <a:schemeClr val="bg1"/>
                </a:solidFill>
              </a:rPr>
              <a:t>Layer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 smtClean="0">
                <a:solidFill>
                  <a:srgbClr val="C00000"/>
                </a:solidFill>
              </a:rPr>
              <a:t>Standard alla base del web semantico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2800" dirty="0" smtClean="0">
                <a:solidFill>
                  <a:srgbClr val="C00000"/>
                </a:solidFill>
              </a:rPr>
              <a:t>XML</a:t>
            </a:r>
            <a:r>
              <a:rPr lang="it-IT" sz="2800" dirty="0" smtClean="0"/>
              <a:t> </a:t>
            </a:r>
            <a:r>
              <a:rPr lang="it-IT" sz="2800" dirty="0"/>
              <a:t>(</a:t>
            </a:r>
            <a:r>
              <a:rPr lang="it-IT" sz="2800" dirty="0" err="1"/>
              <a:t>eXtensible</a:t>
            </a:r>
            <a:r>
              <a:rPr lang="it-IT" sz="2800" dirty="0"/>
              <a:t> Markup Language)</a:t>
            </a:r>
          </a:p>
          <a:p>
            <a:pPr lvl="1"/>
            <a:r>
              <a:rPr lang="it-IT" sz="2400" dirty="0" smtClean="0"/>
              <a:t>Linguaggio di markup </a:t>
            </a:r>
            <a:endParaRPr lang="it-IT" sz="2400" dirty="0"/>
          </a:p>
          <a:p>
            <a:pPr lvl="2"/>
            <a:r>
              <a:rPr lang="it-IT" sz="2000" dirty="0" smtClean="0"/>
              <a:t>Consente di dare una struttura al documento e di associare metadati</a:t>
            </a:r>
          </a:p>
          <a:p>
            <a:pPr lvl="2"/>
            <a:r>
              <a:rPr lang="it-IT" sz="2000" dirty="0" smtClean="0"/>
              <a:t>definibile dall’utente </a:t>
            </a:r>
          </a:p>
          <a:p>
            <a:pPr lvl="2"/>
            <a:r>
              <a:rPr lang="it-IT" sz="2000" dirty="0" smtClean="0"/>
              <a:t>specifico del dominio</a:t>
            </a:r>
          </a:p>
          <a:p>
            <a:pPr lvl="2"/>
            <a:r>
              <a:rPr lang="it-IT" sz="2000" dirty="0" smtClean="0"/>
              <a:t>Standard W3C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2800" dirty="0" smtClean="0">
                <a:solidFill>
                  <a:srgbClr val="C00000"/>
                </a:solidFill>
              </a:rPr>
              <a:t>URI</a:t>
            </a:r>
            <a:r>
              <a:rPr lang="it-IT" sz="2800" dirty="0" smtClean="0"/>
              <a:t> = </a:t>
            </a:r>
            <a:r>
              <a:rPr lang="it-IT" sz="2800" dirty="0" err="1" smtClean="0"/>
              <a:t>Uniform</a:t>
            </a:r>
            <a:r>
              <a:rPr lang="it-IT" sz="2800" dirty="0" smtClean="0"/>
              <a:t> Resource </a:t>
            </a:r>
            <a:r>
              <a:rPr lang="it-IT" sz="2800" dirty="0" err="1" smtClean="0"/>
              <a:t>Identifier</a:t>
            </a:r>
            <a:endParaRPr lang="it-IT" sz="2800" dirty="0" smtClean="0"/>
          </a:p>
          <a:p>
            <a:pPr lvl="1"/>
            <a:r>
              <a:rPr lang="en-US" sz="2400" dirty="0" smtClean="0"/>
              <a:t>Standard W3C </a:t>
            </a:r>
          </a:p>
          <a:p>
            <a:pPr lvl="1"/>
            <a:r>
              <a:rPr lang="en-US" sz="2400" dirty="0" err="1" smtClean="0"/>
              <a:t>Universalmente</a:t>
            </a:r>
            <a:r>
              <a:rPr lang="en-US" sz="2400" dirty="0" smtClean="0"/>
              <a:t> </a:t>
            </a:r>
            <a:r>
              <a:rPr lang="en-US" sz="2400" dirty="0" err="1" smtClean="0"/>
              <a:t>usato</a:t>
            </a:r>
            <a:r>
              <a:rPr lang="en-US" sz="2400" dirty="0" smtClean="0"/>
              <a:t> per </a:t>
            </a:r>
            <a:r>
              <a:rPr lang="en-US" sz="2400" dirty="0" err="1" smtClean="0"/>
              <a:t>identificare</a:t>
            </a:r>
            <a:r>
              <a:rPr lang="en-US" sz="2400" dirty="0" smtClean="0"/>
              <a:t> le </a:t>
            </a:r>
            <a:r>
              <a:rPr lang="en-US" sz="2400" dirty="0" err="1" smtClean="0"/>
              <a:t>risorse</a:t>
            </a:r>
            <a:r>
              <a:rPr lang="en-US" sz="2400" dirty="0" smtClean="0"/>
              <a:t> Web</a:t>
            </a:r>
            <a:endParaRPr lang="en-US" sz="2400" dirty="0"/>
          </a:p>
          <a:p>
            <a:pPr lvl="1"/>
            <a:r>
              <a:rPr lang="it-IT" sz="2400" dirty="0" smtClean="0"/>
              <a:t>Identificatore univoco </a:t>
            </a:r>
          </a:p>
          <a:p>
            <a:pPr marL="800100" lvl="2" indent="0">
              <a:buNone/>
            </a:pPr>
            <a:r>
              <a:rPr lang="it-IT" sz="2000" dirty="0" smtClean="0">
                <a:sym typeface="Wingdings" panose="05000000000000000000" pitchFamily="2" charset="2"/>
              </a:rPr>
              <a:t> stesso </a:t>
            </a:r>
            <a:r>
              <a:rPr lang="it-IT" sz="2000" dirty="0" smtClean="0"/>
              <a:t>URI </a:t>
            </a:r>
            <a:r>
              <a:rPr lang="it-IT" sz="2000" dirty="0"/>
              <a:t>= </a:t>
            </a:r>
            <a:r>
              <a:rPr lang="it-IT" sz="2000" dirty="0" smtClean="0"/>
              <a:t>stessa risorsa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8</a:t>
            </a:fld>
            <a:endParaRPr lang="it-IT"/>
          </a:p>
        </p:txBody>
      </p:sp>
      <p:sp>
        <p:nvSpPr>
          <p:cNvPr id="5" name="Fumetto 2 4"/>
          <p:cNvSpPr/>
          <p:nvPr/>
        </p:nvSpPr>
        <p:spPr>
          <a:xfrm>
            <a:off x="5076056" y="2636912"/>
            <a:ext cx="3024336" cy="1188712"/>
          </a:xfrm>
          <a:prstGeom prst="wedgeRoundRectCallout">
            <a:avLst>
              <a:gd name="adj1" fmla="val -108452"/>
              <a:gd name="adj2" fmla="val 32673"/>
              <a:gd name="adj3" fmla="val 16667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rgbClr val="00B050"/>
                </a:solidFill>
              </a:rPr>
              <a:t>World Wide Web </a:t>
            </a:r>
            <a:r>
              <a:rPr lang="it-IT" dirty="0" err="1" smtClean="0">
                <a:solidFill>
                  <a:srgbClr val="00B050"/>
                </a:solidFill>
              </a:rPr>
              <a:t>Consortium</a:t>
            </a:r>
            <a:r>
              <a:rPr lang="it-IT" dirty="0" smtClean="0">
                <a:solidFill>
                  <a:srgbClr val="00B050"/>
                </a:solidFill>
              </a:rPr>
              <a:t> </a:t>
            </a:r>
            <a:endParaRPr lang="it-IT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99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80</a:t>
            </a:fld>
            <a:endParaRPr lang="it-IT"/>
          </a:p>
        </p:txBody>
      </p:sp>
      <p:sp>
        <p:nvSpPr>
          <p:cNvPr id="6" name="Titolo 1"/>
          <p:cNvSpPr>
            <a:spLocks noGrp="1"/>
          </p:cNvSpPr>
          <p:nvPr>
            <p:ph type="title"/>
          </p:nvPr>
        </p:nvSpPr>
        <p:spPr>
          <a:xfrm>
            <a:off x="755576" y="0"/>
            <a:ext cx="7941568" cy="332656"/>
          </a:xfrm>
        </p:spPr>
        <p:txBody>
          <a:bodyPr/>
          <a:lstStyle/>
          <a:p>
            <a:pPr algn="l"/>
            <a:r>
              <a:rPr lang="en-US" sz="2400" dirty="0" err="1" smtClean="0">
                <a:solidFill>
                  <a:schemeClr val="bg1"/>
                </a:solidFill>
              </a:rPr>
              <a:t>Modellazione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della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classificazione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Sesso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Immagin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8640960" cy="51845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49288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0"/>
            <a:ext cx="7632848" cy="346050"/>
          </a:xfrm>
        </p:spPr>
        <p:txBody>
          <a:bodyPr/>
          <a:lstStyle/>
          <a:p>
            <a:pPr algn="l"/>
            <a:r>
              <a:rPr lang="en-US" sz="2400" dirty="0" err="1" smtClean="0">
                <a:solidFill>
                  <a:schemeClr val="bg1"/>
                </a:solidFill>
              </a:rPr>
              <a:t>Esercizio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81</a:t>
            </a:fld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539552" y="404664"/>
            <a:ext cx="651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C00000"/>
                </a:solidFill>
              </a:rPr>
              <a:t>Consideriamo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il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seguente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estratto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della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classificazione</a:t>
            </a:r>
            <a:r>
              <a:rPr lang="en-US" b="1" dirty="0" smtClean="0">
                <a:solidFill>
                  <a:srgbClr val="C00000"/>
                </a:solidFill>
              </a:rPr>
              <a:t> ATECO 2008</a:t>
            </a:r>
            <a:endParaRPr lang="en-US" b="1" dirty="0">
              <a:solidFill>
                <a:srgbClr val="C00000"/>
              </a:solidFill>
            </a:endParaRPr>
          </a:p>
        </p:txBody>
      </p:sp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437453"/>
              </p:ext>
            </p:extLst>
          </p:nvPr>
        </p:nvGraphicFramePr>
        <p:xfrm>
          <a:off x="1115616" y="1052736"/>
          <a:ext cx="6264696" cy="4404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58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665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 dirty="0">
                          <a:effectLst/>
                        </a:rPr>
                        <a:t>A</a:t>
                      </a:r>
                      <a:endParaRPr lang="it-IT" sz="12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b="1" u="none" strike="noStrike" dirty="0">
                          <a:effectLst/>
                        </a:rPr>
                        <a:t>AGRICOLTURA, SILVICOLTURA E PESCA</a:t>
                      </a:r>
                      <a:endParaRPr lang="it-IT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489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 dirty="0">
                          <a:effectLst/>
                        </a:rPr>
                        <a:t>01</a:t>
                      </a:r>
                      <a:endParaRPr lang="it-IT" sz="12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 dirty="0">
                          <a:effectLst/>
                        </a:rPr>
                        <a:t>COLTIVAZIONI AGRICOLE E PRODUZIONE DI PRODOTTI ANIMALI, CACCIA E SERVIZI CONNESSI</a:t>
                      </a:r>
                      <a:endParaRPr lang="it-IT" sz="12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031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 dirty="0">
                          <a:effectLst/>
                        </a:rPr>
                        <a:t>01.1</a:t>
                      </a:r>
                      <a:endParaRPr lang="it-IT" sz="12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b="1" u="none" strike="noStrike" dirty="0">
                          <a:effectLst/>
                        </a:rPr>
                        <a:t>COLTIVAZIONE DI COLTURE AGRICOLE NON PERMANENTI</a:t>
                      </a:r>
                      <a:endParaRPr lang="it-IT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398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 dirty="0">
                          <a:effectLst/>
                        </a:rPr>
                        <a:t>01.11</a:t>
                      </a:r>
                      <a:endParaRPr lang="it-IT" sz="12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>
                          <a:effectLst/>
                        </a:rPr>
                        <a:t>Coltivazione di cereali (escluso il riso), legumi da granella e semi oleosi</a:t>
                      </a:r>
                      <a:endParaRPr lang="it-IT" sz="1200" b="1" i="0" u="none" strike="noStrike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1268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 dirty="0">
                          <a:effectLst/>
                        </a:rPr>
                        <a:t>01.12</a:t>
                      </a:r>
                      <a:endParaRPr lang="it-IT" sz="12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>
                          <a:effectLst/>
                        </a:rPr>
                        <a:t>Coltivazione di riso</a:t>
                      </a:r>
                      <a:endParaRPr lang="it-IT" sz="1200" b="1" i="0" u="none" strike="noStrike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1268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 dirty="0">
                          <a:effectLst/>
                        </a:rPr>
                        <a:t>01.2</a:t>
                      </a:r>
                      <a:endParaRPr lang="it-IT" sz="12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b="1" u="none" strike="noStrike">
                          <a:effectLst/>
                        </a:rPr>
                        <a:t>COLTIVAZIONE DI COLTURE PERMANENTI</a:t>
                      </a:r>
                      <a:endParaRPr lang="it-IT" sz="1100" b="1" i="0" u="none" strike="noStrike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268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 dirty="0">
                          <a:effectLst/>
                        </a:rPr>
                        <a:t>01.21</a:t>
                      </a:r>
                      <a:endParaRPr lang="it-IT" sz="12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>
                          <a:effectLst/>
                        </a:rPr>
                        <a:t>Coltivazione di uva</a:t>
                      </a:r>
                      <a:endParaRPr lang="it-IT" sz="1200" b="1" i="0" u="none" strike="noStrike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4479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 dirty="0">
                          <a:effectLst/>
                        </a:rPr>
                        <a:t>01.22</a:t>
                      </a:r>
                      <a:endParaRPr lang="it-IT" sz="12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>
                          <a:effectLst/>
                        </a:rPr>
                        <a:t>Coltivazione di frutta di origine tropicale e subtropicale</a:t>
                      </a:r>
                      <a:endParaRPr lang="it-IT" sz="1200" b="1" i="0" u="none" strike="noStrike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539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 dirty="0">
                          <a:effectLst/>
                        </a:rPr>
                        <a:t>02</a:t>
                      </a:r>
                      <a:endParaRPr lang="it-IT" sz="12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>
                          <a:effectLst/>
                        </a:rPr>
                        <a:t>SILVICOLTURA ED UTILIZZO DI AREE FORESTALI</a:t>
                      </a:r>
                      <a:endParaRPr lang="it-IT" sz="1200" b="1" i="0" u="none" strike="noStrike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6031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 dirty="0">
                          <a:effectLst/>
                        </a:rPr>
                        <a:t>02.1</a:t>
                      </a:r>
                      <a:endParaRPr lang="it-IT" sz="12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b="1" u="none" strike="noStrike">
                          <a:effectLst/>
                        </a:rPr>
                        <a:t>SILVICOLTURA ED ALTRE ATTIVITÀ FORESTALI</a:t>
                      </a:r>
                      <a:endParaRPr lang="it-IT" sz="1100" b="1" i="0" u="none" strike="noStrike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1268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 dirty="0">
                          <a:effectLst/>
                        </a:rPr>
                        <a:t>02.10</a:t>
                      </a:r>
                      <a:endParaRPr lang="it-IT" sz="12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>
                          <a:effectLst/>
                        </a:rPr>
                        <a:t>Silvicoltura ed altre attività forestali</a:t>
                      </a:r>
                      <a:endParaRPr lang="it-IT" sz="1200" b="1" i="0" u="none" strike="noStrike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1268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 dirty="0">
                          <a:effectLst/>
                        </a:rPr>
                        <a:t>02.2</a:t>
                      </a:r>
                      <a:endParaRPr lang="it-IT" sz="12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b="1" u="none" strike="noStrike">
                          <a:effectLst/>
                        </a:rPr>
                        <a:t>UTILIZZO DI AREE FORESTALI</a:t>
                      </a:r>
                      <a:endParaRPr lang="it-IT" sz="1100" b="1" i="0" u="none" strike="noStrike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1268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 dirty="0">
                          <a:effectLst/>
                        </a:rPr>
                        <a:t>02.20</a:t>
                      </a:r>
                      <a:endParaRPr lang="it-IT" sz="12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>
                          <a:effectLst/>
                        </a:rPr>
                        <a:t>Utilizzo di aree forestali</a:t>
                      </a:r>
                      <a:endParaRPr lang="it-IT" sz="1200" b="1" i="0" u="none" strike="noStrike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4991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 dirty="0">
                          <a:effectLst/>
                        </a:rPr>
                        <a:t>B</a:t>
                      </a:r>
                      <a:endParaRPr lang="it-IT" sz="12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400" b="1" u="none" strike="noStrike" dirty="0">
                          <a:effectLst/>
                        </a:rPr>
                        <a:t>ESTRAZIONE DI MINERALI DA CAVE E MINIERE</a:t>
                      </a:r>
                      <a:endParaRPr lang="it-IT" sz="14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 dirty="0">
                          <a:effectLst/>
                        </a:rPr>
                        <a:t>05</a:t>
                      </a:r>
                      <a:endParaRPr lang="it-IT" sz="12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>
                          <a:effectLst/>
                        </a:rPr>
                        <a:t>ESTRAZIONE DI CARBONE (ESCLUSA TORBA)</a:t>
                      </a:r>
                      <a:endParaRPr lang="it-IT" sz="1200" b="1" i="0" u="none" strike="noStrike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41268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 dirty="0">
                          <a:effectLst/>
                        </a:rPr>
                        <a:t>05.1</a:t>
                      </a:r>
                      <a:endParaRPr lang="it-IT" sz="12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b="1" u="none" strike="noStrike">
                          <a:effectLst/>
                        </a:rPr>
                        <a:t>ESTRAZIONE DI ANTRACITE</a:t>
                      </a:r>
                      <a:endParaRPr lang="it-IT" sz="1100" b="1" i="0" u="none" strike="noStrike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1268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 dirty="0">
                          <a:effectLst/>
                        </a:rPr>
                        <a:t>05.10</a:t>
                      </a:r>
                      <a:endParaRPr lang="it-IT" sz="12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>
                          <a:effectLst/>
                        </a:rPr>
                        <a:t>Estrazione di antracite</a:t>
                      </a:r>
                      <a:endParaRPr lang="it-IT" sz="1200" b="1" i="0" u="none" strike="noStrike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1268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 dirty="0">
                          <a:effectLst/>
                        </a:rPr>
                        <a:t>05.2</a:t>
                      </a:r>
                      <a:endParaRPr lang="it-IT" sz="12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b="1" u="none" strike="noStrike" dirty="0">
                          <a:effectLst/>
                        </a:rPr>
                        <a:t>ESTRAZIONE DI LIGNITE</a:t>
                      </a:r>
                      <a:endParaRPr lang="it-IT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4404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 dirty="0">
                          <a:effectLst/>
                        </a:rPr>
                        <a:t>06</a:t>
                      </a:r>
                      <a:endParaRPr lang="it-IT" sz="12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>
                          <a:effectLst/>
                        </a:rPr>
                        <a:t>ESTRAZIONE DI PETROLIO GREGGIO E DI GAS NATURALE</a:t>
                      </a:r>
                      <a:endParaRPr lang="it-IT" sz="1200" b="1" i="0" u="none" strike="noStrike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1268">
                <a:tc>
                  <a:txBody>
                    <a:bodyPr/>
                    <a:lstStyle/>
                    <a:p>
                      <a:pPr algn="l" fontAlgn="t"/>
                      <a:r>
                        <a:rPr lang="it-IT" sz="1200" b="1" u="none" strike="noStrike" dirty="0">
                          <a:effectLst/>
                        </a:rPr>
                        <a:t>06.1</a:t>
                      </a:r>
                      <a:endParaRPr lang="it-IT" sz="12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t-IT" sz="1100" b="1" u="none" strike="noStrike" dirty="0">
                          <a:effectLst/>
                        </a:rPr>
                        <a:t>ESTRAZIONE DI PETROLIO GREGGIO</a:t>
                      </a:r>
                      <a:endParaRPr lang="it-IT" sz="1100" b="1" i="0" u="none" strike="noStrike" dirty="0">
                        <a:effectLst/>
                        <a:latin typeface="Arial"/>
                      </a:endParaRPr>
                    </a:p>
                  </a:txBody>
                  <a:tcPr marL="6348" marR="6348" marT="6348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3900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55576" y="0"/>
            <a:ext cx="4608512" cy="432048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Giorno 3</a:t>
            </a:r>
            <a:endParaRPr lang="it-IT" sz="1800" dirty="0">
              <a:solidFill>
                <a:schemeClr val="bg1"/>
              </a:solidFill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99592" y="1556792"/>
            <a:ext cx="7128792" cy="3384376"/>
          </a:xfrm>
        </p:spPr>
        <p:txBody>
          <a:bodyPr/>
          <a:lstStyle/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it-IT" dirty="0" smtClean="0">
                <a:solidFill>
                  <a:prstClr val="black"/>
                </a:solidFill>
              </a:rPr>
              <a:t>Linguaggio </a:t>
            </a:r>
            <a:r>
              <a:rPr lang="it-IT" dirty="0">
                <a:solidFill>
                  <a:prstClr val="black"/>
                </a:solidFill>
              </a:rPr>
              <a:t>di modellazione: </a:t>
            </a:r>
            <a:r>
              <a:rPr lang="it-IT" dirty="0" err="1" smtClean="0">
                <a:solidFill>
                  <a:prstClr val="black"/>
                </a:solidFill>
              </a:rPr>
              <a:t>Graphol</a:t>
            </a:r>
            <a:endParaRPr lang="it-IT" dirty="0" smtClean="0">
              <a:solidFill>
                <a:prstClr val="black"/>
              </a:solidFill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it-IT" dirty="0">
                <a:solidFill>
                  <a:prstClr val="black"/>
                </a:solidFill>
              </a:rPr>
              <a:t>Ambiente Eddy</a:t>
            </a:r>
          </a:p>
          <a:p>
            <a:pPr marL="285750" lvl="0" indent="-285750" algn="l">
              <a:buFont typeface="Wingdings" panose="05000000000000000000" pitchFamily="2" charset="2"/>
              <a:buChar char="Ø"/>
            </a:pPr>
            <a:r>
              <a:rPr lang="it-IT" dirty="0" smtClean="0">
                <a:solidFill>
                  <a:prstClr val="black"/>
                </a:solidFill>
              </a:rPr>
              <a:t>Esempi di ontologie nell’ambito del SIR</a:t>
            </a:r>
          </a:p>
          <a:p>
            <a:pPr marL="285750" lvl="0" indent="-285750" algn="l">
              <a:buFont typeface="Wingdings" panose="05000000000000000000" pitchFamily="2" charset="2"/>
              <a:buChar char="Ø"/>
            </a:pPr>
            <a:endParaRPr lang="it-IT" sz="2400" dirty="0">
              <a:solidFill>
                <a:prstClr val="black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82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414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0"/>
            <a:ext cx="6624736" cy="534690"/>
          </a:xfrm>
        </p:spPr>
        <p:txBody>
          <a:bodyPr/>
          <a:lstStyle/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Ontologia – definizione in Informatica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27584" y="836712"/>
            <a:ext cx="7344816" cy="4785395"/>
          </a:xfrm>
        </p:spPr>
        <p:txBody>
          <a:bodyPr/>
          <a:lstStyle/>
          <a:p>
            <a:pPr marL="0" indent="0" algn="just">
              <a:buNone/>
            </a:pPr>
            <a:r>
              <a:rPr lang="it-IT" dirty="0"/>
              <a:t>Un'</a:t>
            </a:r>
            <a:r>
              <a:rPr lang="it-IT" b="1" dirty="0">
                <a:solidFill>
                  <a:srgbClr val="C00000"/>
                </a:solidFill>
              </a:rPr>
              <a:t>ontologia</a:t>
            </a:r>
            <a:r>
              <a:rPr lang="it-IT" dirty="0"/>
              <a:t> è una </a:t>
            </a:r>
            <a:r>
              <a:rPr lang="it-IT" b="1" i="1" dirty="0">
                <a:solidFill>
                  <a:srgbClr val="C00000"/>
                </a:solidFill>
              </a:rPr>
              <a:t>rappresentazione</a:t>
            </a:r>
            <a:r>
              <a:rPr lang="it-IT" b="1" i="1" dirty="0"/>
              <a:t> </a:t>
            </a:r>
            <a:r>
              <a:rPr lang="it-IT" b="1" i="1" dirty="0">
                <a:solidFill>
                  <a:srgbClr val="C00000"/>
                </a:solidFill>
              </a:rPr>
              <a:t>formale</a:t>
            </a:r>
            <a:r>
              <a:rPr lang="it-IT" dirty="0"/>
              <a:t>, </a:t>
            </a:r>
            <a:r>
              <a:rPr lang="it-IT" b="1" i="1" dirty="0">
                <a:solidFill>
                  <a:srgbClr val="C00000"/>
                </a:solidFill>
              </a:rPr>
              <a:t>condivisa</a:t>
            </a:r>
            <a:r>
              <a:rPr lang="it-IT" dirty="0">
                <a:solidFill>
                  <a:srgbClr val="C00000"/>
                </a:solidFill>
              </a:rPr>
              <a:t> </a:t>
            </a:r>
            <a:r>
              <a:rPr lang="it-IT" dirty="0"/>
              <a:t>ed </a:t>
            </a:r>
            <a:r>
              <a:rPr lang="it-IT" b="1" i="1" dirty="0">
                <a:solidFill>
                  <a:srgbClr val="C00000"/>
                </a:solidFill>
              </a:rPr>
              <a:t>esplicita</a:t>
            </a:r>
            <a:r>
              <a:rPr lang="it-IT" dirty="0"/>
              <a:t> di una </a:t>
            </a:r>
            <a:r>
              <a:rPr lang="it-IT" b="1" dirty="0">
                <a:solidFill>
                  <a:srgbClr val="C00000"/>
                </a:solidFill>
              </a:rPr>
              <a:t>concettualizzazione</a:t>
            </a:r>
            <a:r>
              <a:rPr lang="it-IT" dirty="0"/>
              <a:t> di un dominio di interesse.</a:t>
            </a:r>
          </a:p>
          <a:p>
            <a:pPr marL="0" indent="0" algn="just">
              <a:buNone/>
            </a:pPr>
            <a:endParaRPr lang="it-IT" dirty="0"/>
          </a:p>
          <a:p>
            <a:pPr marL="0" indent="0" algn="just">
              <a:buNone/>
            </a:pPr>
            <a:r>
              <a:rPr lang="it-IT" b="1" dirty="0" smtClean="0">
                <a:solidFill>
                  <a:srgbClr val="C00000"/>
                </a:solidFill>
              </a:rPr>
              <a:t>OWL</a:t>
            </a:r>
            <a:r>
              <a:rPr lang="it-IT" dirty="0" smtClean="0"/>
              <a:t> – Web </a:t>
            </a:r>
            <a:r>
              <a:rPr lang="it-IT" dirty="0" err="1" smtClean="0"/>
              <a:t>Ontology</a:t>
            </a:r>
            <a:r>
              <a:rPr lang="it-IT" dirty="0" smtClean="0"/>
              <a:t> </a:t>
            </a:r>
            <a:r>
              <a:rPr lang="it-IT" dirty="0"/>
              <a:t>Language </a:t>
            </a:r>
            <a:r>
              <a:rPr lang="it-IT" dirty="0" smtClean="0"/>
              <a:t>-standard W3C.</a:t>
            </a:r>
            <a:endParaRPr lang="it-IT" dirty="0"/>
          </a:p>
          <a:p>
            <a:pPr marL="0" indent="0">
              <a:buNone/>
            </a:pPr>
            <a:r>
              <a:rPr lang="it-IT" dirty="0" smtClean="0"/>
              <a:t> </a:t>
            </a:r>
          </a:p>
          <a:p>
            <a:pPr marL="457200" lvl="1" indent="0">
              <a:buNone/>
            </a:pPr>
            <a:endParaRPr lang="it-IT" sz="2400" dirty="0" smtClean="0"/>
          </a:p>
          <a:p>
            <a:pPr marL="457200" lvl="1" indent="0">
              <a:buNone/>
            </a:pPr>
            <a:endParaRPr lang="it-IT" sz="24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>
                <a:solidFill>
                  <a:prstClr val="black"/>
                </a:solidFill>
              </a:rPr>
              <a:pPr/>
              <a:t>83</a:t>
            </a:fld>
            <a:endParaRPr lang="it-IT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 txBox="1">
            <a:spLocks/>
          </p:cNvSpPr>
          <p:nvPr/>
        </p:nvSpPr>
        <p:spPr>
          <a:xfrm>
            <a:off x="827584" y="0"/>
            <a:ext cx="6624736" cy="53469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Ontologia – </a:t>
            </a:r>
            <a:r>
              <a:rPr lang="it-IT" sz="2000" dirty="0">
                <a:solidFill>
                  <a:schemeClr val="bg1"/>
                </a:solidFill>
              </a:rPr>
              <a:t>L</a:t>
            </a:r>
            <a:r>
              <a:rPr lang="it-IT" sz="2000" dirty="0" smtClean="0">
                <a:solidFill>
                  <a:schemeClr val="bg1"/>
                </a:solidFill>
              </a:rPr>
              <a:t>inee guida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1115616" y="1196752"/>
            <a:ext cx="6840760" cy="4031873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it-IT" sz="3200" b="1" dirty="0" smtClean="0">
                <a:solidFill>
                  <a:srgbClr val="7F142A"/>
                </a:solidFill>
              </a:rPr>
              <a:t>1: </a:t>
            </a:r>
            <a:r>
              <a:rPr lang="it-IT" sz="3200" dirty="0" smtClean="0"/>
              <a:t>Definizione del</a:t>
            </a:r>
            <a:r>
              <a:rPr lang="it-IT" sz="3200" b="1" dirty="0" smtClean="0"/>
              <a:t> dominio </a:t>
            </a:r>
            <a:r>
              <a:rPr lang="it-IT" sz="3200" dirty="0" smtClean="0"/>
              <a:t>e degli </a:t>
            </a:r>
            <a:r>
              <a:rPr lang="it-IT" sz="3200" b="1" dirty="0" smtClean="0"/>
              <a:t>scopi </a:t>
            </a:r>
            <a:r>
              <a:rPr lang="it-IT" sz="3200" dirty="0" smtClean="0"/>
              <a:t>dell’ontologia</a:t>
            </a:r>
          </a:p>
          <a:p>
            <a:pPr algn="just"/>
            <a:r>
              <a:rPr lang="it-IT" sz="3200" b="1" dirty="0" smtClean="0">
                <a:solidFill>
                  <a:srgbClr val="7F142A"/>
                </a:solidFill>
              </a:rPr>
              <a:t>2: </a:t>
            </a:r>
            <a:r>
              <a:rPr lang="it-IT" sz="3200" dirty="0" smtClean="0"/>
              <a:t>Cercare e valutare la possibilità di </a:t>
            </a:r>
            <a:r>
              <a:rPr lang="it-IT" sz="3200" b="1" dirty="0" smtClean="0"/>
              <a:t>usare </a:t>
            </a:r>
            <a:r>
              <a:rPr lang="it-IT" sz="3200" dirty="0" smtClean="0"/>
              <a:t>un’ontologia</a:t>
            </a:r>
            <a:r>
              <a:rPr lang="it-IT" sz="3200" b="1" dirty="0" smtClean="0"/>
              <a:t> esistente</a:t>
            </a:r>
          </a:p>
          <a:p>
            <a:pPr algn="just"/>
            <a:r>
              <a:rPr lang="it-IT" sz="3200" b="1" dirty="0" smtClean="0">
                <a:solidFill>
                  <a:srgbClr val="7F142A"/>
                </a:solidFill>
              </a:rPr>
              <a:t>3: </a:t>
            </a:r>
            <a:r>
              <a:rPr lang="it-IT" sz="3200" dirty="0" smtClean="0"/>
              <a:t>Definizione dei </a:t>
            </a:r>
            <a:r>
              <a:rPr lang="it-IT" sz="3200" b="1" dirty="0" smtClean="0"/>
              <a:t>concetti </a:t>
            </a:r>
            <a:r>
              <a:rPr lang="it-IT" sz="3200" dirty="0" smtClean="0"/>
              <a:t>e degli </a:t>
            </a:r>
            <a:r>
              <a:rPr lang="it-IT" sz="3200" b="1" dirty="0" smtClean="0"/>
              <a:t>individui</a:t>
            </a:r>
          </a:p>
          <a:p>
            <a:pPr algn="just"/>
            <a:r>
              <a:rPr lang="it-IT" sz="3200" b="1" dirty="0" smtClean="0">
                <a:solidFill>
                  <a:srgbClr val="7F142A"/>
                </a:solidFill>
              </a:rPr>
              <a:t>4: </a:t>
            </a:r>
            <a:r>
              <a:rPr lang="it-IT" sz="3200" dirty="0" smtClean="0"/>
              <a:t>Definizione delle </a:t>
            </a:r>
            <a:r>
              <a:rPr lang="it-IT" sz="3200" b="1" dirty="0" smtClean="0"/>
              <a:t>proprietà e dei vincoli</a:t>
            </a:r>
          </a:p>
        </p:txBody>
      </p:sp>
      <p:sp>
        <p:nvSpPr>
          <p:cNvPr id="4" name="Fumetto 1 3"/>
          <p:cNvSpPr/>
          <p:nvPr/>
        </p:nvSpPr>
        <p:spPr>
          <a:xfrm>
            <a:off x="5364088" y="4869160"/>
            <a:ext cx="2304256" cy="1296144"/>
          </a:xfrm>
          <a:prstGeom prst="wedgeRectCallout">
            <a:avLst>
              <a:gd name="adj1" fmla="val -53975"/>
              <a:gd name="adj2" fmla="val -646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Object </a:t>
            </a:r>
            <a:r>
              <a:rPr lang="it-IT" dirty="0" err="1">
                <a:solidFill>
                  <a:schemeClr val="bg1"/>
                </a:solidFill>
              </a:rPr>
              <a:t>Properties</a:t>
            </a:r>
            <a:r>
              <a:rPr lang="it-IT" dirty="0">
                <a:solidFill>
                  <a:schemeClr val="bg1"/>
                </a:solidFill>
              </a:rPr>
              <a:t> e</a:t>
            </a:r>
          </a:p>
          <a:p>
            <a:pPr algn="ctr"/>
            <a:r>
              <a:rPr lang="it-IT" dirty="0" err="1">
                <a:solidFill>
                  <a:schemeClr val="bg1"/>
                </a:solidFill>
              </a:rPr>
              <a:t>Datatype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Properties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73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contenuto 2"/>
          <p:cNvSpPr txBox="1">
            <a:spLocks/>
          </p:cNvSpPr>
          <p:nvPr/>
        </p:nvSpPr>
        <p:spPr>
          <a:xfrm>
            <a:off x="809518" y="620688"/>
            <a:ext cx="7362882" cy="526020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it-IT" dirty="0" smtClean="0"/>
              <a:t>Definire un’ontologia significa produrre un file </a:t>
            </a:r>
            <a:r>
              <a:rPr lang="it-IT" b="1" dirty="0" smtClean="0"/>
              <a:t>OWL</a:t>
            </a:r>
            <a:r>
              <a:rPr lang="it-IT" dirty="0" smtClean="0"/>
              <a:t>. </a:t>
            </a:r>
          </a:p>
          <a:p>
            <a:pPr marL="0" indent="0">
              <a:buFont typeface="Arial"/>
              <a:buNone/>
            </a:pPr>
            <a:endParaRPr lang="it-IT" dirty="0"/>
          </a:p>
          <a:p>
            <a:pPr marL="0" indent="0" algn="ctr">
              <a:buFont typeface="Arial"/>
              <a:buNone/>
            </a:pPr>
            <a:r>
              <a:rPr lang="it-IT" dirty="0" smtClean="0"/>
              <a:t>In che modo?</a:t>
            </a:r>
          </a:p>
          <a:p>
            <a:pPr marL="0" indent="0">
              <a:buFont typeface="Arial"/>
              <a:buNone/>
            </a:pPr>
            <a:endParaRPr lang="it-IT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it-IT" dirty="0" smtClean="0"/>
              <a:t>Ambiente Eddy -linguaggio GRAPHOL- che graficamente rappresenta i costrutti OWL. </a:t>
            </a:r>
            <a:r>
              <a:rPr lang="it-IT" dirty="0" smtClean="0">
                <a:sym typeface="Wingdings" panose="05000000000000000000" pitchFamily="2" charset="2"/>
              </a:rPr>
              <a:t></a:t>
            </a:r>
            <a:endParaRPr lang="it-IT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it-IT" dirty="0" smtClean="0"/>
              <a:t>Ambiente grafico </a:t>
            </a:r>
            <a:r>
              <a:rPr lang="it-IT" dirty="0" err="1" smtClean="0"/>
              <a:t>Protégé</a:t>
            </a:r>
            <a:r>
              <a:rPr lang="it-IT" dirty="0" smtClean="0"/>
              <a:t>. </a:t>
            </a:r>
            <a:r>
              <a:rPr lang="it-IT" dirty="0" smtClean="0">
                <a:sym typeface="Wingdings" panose="05000000000000000000" pitchFamily="2" charset="2"/>
              </a:rPr>
              <a:t></a:t>
            </a:r>
            <a:endParaRPr lang="it-IT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it-IT" dirty="0" smtClean="0"/>
              <a:t>Editor di testo. </a:t>
            </a:r>
            <a:r>
              <a:rPr lang="it-IT" dirty="0" smtClean="0">
                <a:sym typeface="Wingdings" panose="05000000000000000000" pitchFamily="2" charset="2"/>
              </a:rPr>
              <a:t></a:t>
            </a:r>
            <a:endParaRPr lang="it-IT" dirty="0" smtClean="0"/>
          </a:p>
          <a:p>
            <a:pPr marL="457200" indent="-457200">
              <a:buFont typeface="+mj-lt"/>
              <a:buAutoNum type="arabicPeriod"/>
            </a:pPr>
            <a:endParaRPr lang="it-IT" sz="2000" dirty="0" smtClean="0"/>
          </a:p>
          <a:p>
            <a:pPr marL="457200" indent="-457200">
              <a:buFont typeface="+mj-lt"/>
              <a:buAutoNum type="arabicPeriod"/>
            </a:pPr>
            <a:endParaRPr lang="it-IT" sz="2000" dirty="0" smtClean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85</a:t>
            </a:fld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809518" y="0"/>
            <a:ext cx="40085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Ontologia: Definizione in Informatica</a:t>
            </a:r>
          </a:p>
        </p:txBody>
      </p:sp>
    </p:spTree>
    <p:extLst>
      <p:ext uri="{BB962C8B-B14F-4D97-AF65-F5344CB8AC3E}">
        <p14:creationId xmlns:p14="http://schemas.microsoft.com/office/powerpoint/2010/main" val="1331651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86</a:t>
            </a:fld>
            <a:endParaRPr lang="it-IT"/>
          </a:p>
        </p:txBody>
      </p:sp>
      <p:sp>
        <p:nvSpPr>
          <p:cNvPr id="4" name="Rettangolo 3"/>
          <p:cNvSpPr/>
          <p:nvPr/>
        </p:nvSpPr>
        <p:spPr>
          <a:xfrm>
            <a:off x="932050" y="0"/>
            <a:ext cx="19885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Il flusso di lavoro</a:t>
            </a:r>
            <a:endParaRPr lang="it-IT" dirty="0">
              <a:solidFill>
                <a:schemeClr val="bg1"/>
              </a:solidFill>
            </a:endParaRPr>
          </a:p>
        </p:txBody>
      </p:sp>
      <p:grpSp>
        <p:nvGrpSpPr>
          <p:cNvPr id="12" name="Gruppo 11"/>
          <p:cNvGrpSpPr/>
          <p:nvPr/>
        </p:nvGrpSpPr>
        <p:grpSpPr>
          <a:xfrm>
            <a:off x="3070336" y="538289"/>
            <a:ext cx="2631122" cy="2143125"/>
            <a:chOff x="2843808" y="2708920"/>
            <a:chExt cx="2631122" cy="2143125"/>
          </a:xfrm>
        </p:grpSpPr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5856" y="2708920"/>
              <a:ext cx="2133600" cy="2143125"/>
            </a:xfrm>
            <a:prstGeom prst="rect">
              <a:avLst/>
            </a:prstGeom>
          </p:spPr>
        </p:pic>
        <p:grpSp>
          <p:nvGrpSpPr>
            <p:cNvPr id="11" name="Gruppo 10"/>
            <p:cNvGrpSpPr/>
            <p:nvPr/>
          </p:nvGrpSpPr>
          <p:grpSpPr>
            <a:xfrm>
              <a:off x="2843808" y="3239183"/>
              <a:ext cx="2631122" cy="1509421"/>
              <a:chOff x="2843808" y="3239183"/>
              <a:chExt cx="2631122" cy="1509421"/>
            </a:xfrm>
          </p:grpSpPr>
          <p:sp>
            <p:nvSpPr>
              <p:cNvPr id="8" name="CasellaDiTesto 7"/>
              <p:cNvSpPr txBox="1"/>
              <p:nvPr/>
            </p:nvSpPr>
            <p:spPr>
              <a:xfrm>
                <a:off x="4543659" y="3239183"/>
                <a:ext cx="86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 smtClean="0">
                    <a:solidFill>
                      <a:srgbClr val="C00000"/>
                    </a:solidFill>
                  </a:rPr>
                  <a:t>Analisi</a:t>
                </a:r>
                <a:endParaRPr lang="it-IT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9" name="CasellaDiTesto 8"/>
              <p:cNvSpPr txBox="1"/>
              <p:nvPr/>
            </p:nvSpPr>
            <p:spPr>
              <a:xfrm>
                <a:off x="2843808" y="3398240"/>
                <a:ext cx="1608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 smtClean="0">
                    <a:solidFill>
                      <a:srgbClr val="C00000"/>
                    </a:solidFill>
                  </a:rPr>
                  <a:t>Modellazione</a:t>
                </a:r>
                <a:endParaRPr lang="it-IT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CasellaDiTesto 9"/>
              <p:cNvSpPr txBox="1"/>
              <p:nvPr/>
            </p:nvSpPr>
            <p:spPr>
              <a:xfrm>
                <a:off x="3866570" y="4379272"/>
                <a:ext cx="16083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 smtClean="0">
                    <a:solidFill>
                      <a:srgbClr val="C00000"/>
                    </a:solidFill>
                  </a:rPr>
                  <a:t>Revisione</a:t>
                </a:r>
                <a:endParaRPr lang="it-IT" dirty="0">
                  <a:solidFill>
                    <a:srgbClr val="C00000"/>
                  </a:solidFill>
                </a:endParaRPr>
              </a:p>
            </p:txBody>
          </p:sp>
        </p:grpSp>
      </p:grpSp>
      <p:pic>
        <p:nvPicPr>
          <p:cNvPr id="14" name="Immagin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408" y="580685"/>
            <a:ext cx="1872208" cy="224665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53" y="712312"/>
            <a:ext cx="1628602" cy="1795081"/>
          </a:xfrm>
          <a:prstGeom prst="rect">
            <a:avLst/>
          </a:prstGeom>
        </p:spPr>
      </p:pic>
      <p:sp>
        <p:nvSpPr>
          <p:cNvPr id="16" name="Freccia in giù 15"/>
          <p:cNvSpPr/>
          <p:nvPr/>
        </p:nvSpPr>
        <p:spPr>
          <a:xfrm>
            <a:off x="4550035" y="2827335"/>
            <a:ext cx="109512" cy="504056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992" y="3374157"/>
            <a:ext cx="2234085" cy="1513820"/>
          </a:xfrm>
          <a:prstGeom prst="rect">
            <a:avLst/>
          </a:prstGeom>
        </p:spPr>
      </p:pic>
      <p:sp>
        <p:nvSpPr>
          <p:cNvPr id="5" name="Fumetto 1 4"/>
          <p:cNvSpPr/>
          <p:nvPr/>
        </p:nvSpPr>
        <p:spPr>
          <a:xfrm>
            <a:off x="6012160" y="3474802"/>
            <a:ext cx="1872208" cy="576064"/>
          </a:xfrm>
          <a:prstGeom prst="wedgeRectCallout">
            <a:avLst>
              <a:gd name="adj1" fmla="val -63770"/>
              <a:gd name="adj2" fmla="val 90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Ontologia </a:t>
            </a:r>
          </a:p>
          <a:p>
            <a:pPr algn="ctr"/>
            <a:r>
              <a:rPr lang="it-IT" dirty="0" smtClean="0"/>
              <a:t>validata</a:t>
            </a:r>
            <a:endParaRPr lang="it-IT" dirty="0"/>
          </a:p>
        </p:txBody>
      </p:sp>
      <p:sp>
        <p:nvSpPr>
          <p:cNvPr id="19" name="Freccia in giù 18"/>
          <p:cNvSpPr/>
          <p:nvPr/>
        </p:nvSpPr>
        <p:spPr>
          <a:xfrm>
            <a:off x="4534496" y="4797152"/>
            <a:ext cx="109512" cy="504056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/>
          <p:cNvSpPr txBox="1"/>
          <p:nvPr/>
        </p:nvSpPr>
        <p:spPr>
          <a:xfrm>
            <a:off x="3131840" y="5517232"/>
            <a:ext cx="3024336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 smtClean="0"/>
              <a:t>Ontology</a:t>
            </a:r>
            <a:r>
              <a:rPr lang="it-IT" dirty="0" smtClean="0"/>
              <a:t> </a:t>
            </a:r>
            <a:r>
              <a:rPr lang="it-IT" dirty="0" err="1" smtClean="0"/>
              <a:t>Based</a:t>
            </a:r>
            <a:r>
              <a:rPr lang="it-IT" dirty="0" smtClean="0"/>
              <a:t> Data Access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204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67544" y="836712"/>
            <a:ext cx="7915767" cy="5353993"/>
          </a:xfrm>
        </p:spPr>
        <p:txBody>
          <a:bodyPr/>
          <a:lstStyle/>
          <a:p>
            <a:pPr marL="0" indent="0">
              <a:buNone/>
            </a:pPr>
            <a:endParaRPr lang="it-IT" sz="1600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3200" dirty="0" smtClean="0"/>
              <a:t>Editor </a:t>
            </a:r>
            <a:r>
              <a:rPr lang="en-US" sz="3200" dirty="0"/>
              <a:t>per </a:t>
            </a:r>
            <a:r>
              <a:rPr lang="en-US" sz="3200" dirty="0" err="1"/>
              <a:t>il</a:t>
            </a:r>
            <a:r>
              <a:rPr lang="en-US" sz="3200" dirty="0"/>
              <a:t> </a:t>
            </a:r>
            <a:r>
              <a:rPr lang="en-US" sz="3200" b="1" dirty="0" err="1"/>
              <a:t>linguaggio</a:t>
            </a:r>
            <a:r>
              <a:rPr lang="en-US" sz="3200" b="1" dirty="0"/>
              <a:t> </a:t>
            </a:r>
            <a:r>
              <a:rPr lang="en-US" sz="3200" dirty="0" err="1"/>
              <a:t>Graphol</a:t>
            </a:r>
            <a:r>
              <a:rPr lang="en-US" sz="3200" dirty="0"/>
              <a:t> per </a:t>
            </a:r>
            <a:r>
              <a:rPr lang="en-US" sz="3200" dirty="0" err="1"/>
              <a:t>modellare</a:t>
            </a:r>
            <a:r>
              <a:rPr lang="en-US" sz="3200" dirty="0"/>
              <a:t> le </a:t>
            </a:r>
            <a:r>
              <a:rPr lang="en-US" sz="3200" dirty="0" err="1" smtClean="0"/>
              <a:t>ontologie</a:t>
            </a:r>
            <a:r>
              <a:rPr lang="en-US" sz="3200" dirty="0" smtClean="0"/>
              <a:t>.</a:t>
            </a:r>
            <a:endParaRPr lang="en-US" sz="3200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3200" dirty="0" err="1" smtClean="0"/>
              <a:t>Sviluppato</a:t>
            </a:r>
            <a:r>
              <a:rPr lang="en-US" sz="3200" dirty="0" smtClean="0"/>
              <a:t> </a:t>
            </a:r>
            <a:r>
              <a:rPr lang="en-US" sz="3200" dirty="0"/>
              <a:t>al DIAG – Sapienza </a:t>
            </a:r>
            <a:r>
              <a:rPr lang="en-US" sz="3200" dirty="0" err="1"/>
              <a:t>Università</a:t>
            </a:r>
            <a:r>
              <a:rPr lang="en-US" sz="3200" dirty="0"/>
              <a:t> di </a:t>
            </a:r>
            <a:r>
              <a:rPr lang="en-US" sz="3200" dirty="0" smtClean="0"/>
              <a:t>Roma. </a:t>
            </a:r>
            <a:endParaRPr lang="en-US" sz="3200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3200" dirty="0" err="1" smtClean="0"/>
              <a:t>Pubblicato</a:t>
            </a:r>
            <a:r>
              <a:rPr lang="en-US" sz="3200" dirty="0" smtClean="0"/>
              <a:t> </a:t>
            </a:r>
            <a:r>
              <a:rPr lang="en-US" sz="3200" dirty="0"/>
              <a:t>con </a:t>
            </a:r>
            <a:r>
              <a:rPr lang="en-US" sz="3200" dirty="0" err="1"/>
              <a:t>licenza</a:t>
            </a:r>
            <a:r>
              <a:rPr lang="en-US" sz="3200" dirty="0"/>
              <a:t> GPL </a:t>
            </a:r>
            <a:r>
              <a:rPr lang="en-US" sz="3200" dirty="0" smtClean="0"/>
              <a:t>v3.</a:t>
            </a:r>
            <a:endParaRPr lang="en-US" sz="3200" dirty="0"/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3200" dirty="0" err="1"/>
              <a:t>Codice</a:t>
            </a:r>
            <a:r>
              <a:rPr lang="en-US" sz="3200" dirty="0"/>
              <a:t> </a:t>
            </a:r>
            <a:r>
              <a:rPr lang="en-US" sz="3200" dirty="0" err="1"/>
              <a:t>disponibile</a:t>
            </a:r>
            <a:r>
              <a:rPr lang="en-US" sz="3200" dirty="0"/>
              <a:t> </a:t>
            </a:r>
            <a:r>
              <a:rPr lang="en-US" sz="3200" dirty="0" err="1"/>
              <a:t>su</a:t>
            </a:r>
            <a:r>
              <a:rPr lang="en-US" sz="3200" dirty="0"/>
              <a:t> GitHub</a:t>
            </a:r>
            <a:r>
              <a:rPr lang="en-US" sz="3200" dirty="0" smtClean="0"/>
              <a:t>.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3200" dirty="0" err="1" smtClean="0"/>
              <a:t>Disponibile</a:t>
            </a:r>
            <a:r>
              <a:rPr lang="en-US" sz="3200" dirty="0" smtClean="0"/>
              <a:t> </a:t>
            </a:r>
            <a:r>
              <a:rPr lang="en-US" sz="3200" dirty="0" err="1" smtClean="0"/>
              <a:t>sul</a:t>
            </a:r>
            <a:r>
              <a:rPr lang="en-US" sz="3200" dirty="0" smtClean="0"/>
              <a:t> Software Center.</a:t>
            </a:r>
            <a:endParaRPr lang="en-US" sz="3200" dirty="0"/>
          </a:p>
          <a:p>
            <a:pPr marL="457200" lvl="1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1100" dirty="0" smtClean="0"/>
              <a:t>         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400" dirty="0" smtClean="0">
              <a:solidFill>
                <a:srgbClr val="FF0000"/>
              </a:solidFill>
            </a:endParaRPr>
          </a:p>
        </p:txBody>
      </p:sp>
      <p:sp>
        <p:nvSpPr>
          <p:cNvPr id="2" name="Segnaposto numero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87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760460" y="-671"/>
            <a:ext cx="39555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Eddy </a:t>
            </a:r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40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539552" y="1124744"/>
            <a:ext cx="763284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dirty="0" err="1" smtClean="0"/>
              <a:t>Validazione</a:t>
            </a:r>
            <a:r>
              <a:rPr lang="en-US" sz="3200" dirty="0" smtClean="0"/>
              <a:t> </a:t>
            </a:r>
            <a:r>
              <a:rPr lang="en-US" sz="3200" dirty="0" err="1" smtClean="0"/>
              <a:t>sintattica</a:t>
            </a:r>
            <a:r>
              <a:rPr lang="en-US" sz="3200" dirty="0" smtClean="0"/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dirty="0" smtClean="0"/>
              <a:t>Editing </a:t>
            </a:r>
            <a:r>
              <a:rPr lang="en-US" sz="3200" dirty="0" err="1" smtClean="0"/>
              <a:t>guidato</a:t>
            </a:r>
            <a:r>
              <a:rPr lang="en-US" sz="3200" dirty="0" smtClean="0"/>
              <a:t>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dirty="0" smtClean="0"/>
              <a:t>Export </a:t>
            </a:r>
            <a:r>
              <a:rPr lang="en-US" sz="3200" dirty="0" err="1"/>
              <a:t>ontologie</a:t>
            </a:r>
            <a:r>
              <a:rPr lang="en-US" sz="3200" dirty="0"/>
              <a:t> in </a:t>
            </a:r>
            <a:r>
              <a:rPr lang="en-US" sz="3200" dirty="0" err="1" smtClean="0"/>
              <a:t>formato</a:t>
            </a:r>
            <a:r>
              <a:rPr lang="en-US" sz="3200" dirty="0" smtClean="0"/>
              <a:t> </a:t>
            </a:r>
            <a:r>
              <a:rPr lang="en-US" sz="3200" dirty="0"/>
              <a:t>OWL2</a:t>
            </a:r>
            <a:r>
              <a:rPr lang="en-US" sz="3200" dirty="0" smtClean="0"/>
              <a:t>.</a:t>
            </a:r>
          </a:p>
          <a:p>
            <a:pPr lvl="1" algn="just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 algn="just"/>
            <a:r>
              <a:rPr lang="en-US" sz="3200" dirty="0" err="1" smtClean="0"/>
              <a:t>Nelle</a:t>
            </a:r>
            <a:r>
              <a:rPr lang="en-US" sz="3200" dirty="0" smtClean="0"/>
              <a:t> </a:t>
            </a:r>
            <a:r>
              <a:rPr lang="en-US" sz="3200" dirty="0" err="1" smtClean="0"/>
              <a:t>prossime</a:t>
            </a:r>
            <a:r>
              <a:rPr lang="en-US" sz="3200" dirty="0" smtClean="0"/>
              <a:t> </a:t>
            </a:r>
            <a:r>
              <a:rPr lang="en-US" sz="3200" dirty="0" err="1" smtClean="0"/>
              <a:t>versioni</a:t>
            </a:r>
            <a:r>
              <a:rPr lang="en-US" sz="3200" dirty="0" smtClean="0"/>
              <a:t>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3200" dirty="0" smtClean="0"/>
              <a:t>Import </a:t>
            </a:r>
            <a:r>
              <a:rPr lang="en-US" sz="3200" dirty="0" err="1" smtClean="0"/>
              <a:t>ontologie</a:t>
            </a:r>
            <a:r>
              <a:rPr lang="en-US" sz="3200" dirty="0" smtClean="0"/>
              <a:t> OWL2.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it-IT" sz="3200" dirty="0" smtClean="0"/>
              <a:t>Editor di </a:t>
            </a:r>
            <a:r>
              <a:rPr lang="it-IT" sz="3200" dirty="0" err="1" smtClean="0"/>
              <a:t>mapping</a:t>
            </a:r>
            <a:r>
              <a:rPr lang="it-IT" sz="3200" dirty="0" smtClean="0"/>
              <a:t>.</a:t>
            </a:r>
            <a:endParaRPr lang="en-US" sz="3200" dirty="0"/>
          </a:p>
        </p:txBody>
      </p:sp>
      <p:sp>
        <p:nvSpPr>
          <p:cNvPr id="3" name="Rettangolo 2"/>
          <p:cNvSpPr/>
          <p:nvPr/>
        </p:nvSpPr>
        <p:spPr>
          <a:xfrm>
            <a:off x="760460" y="-671"/>
            <a:ext cx="28034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Eddy - Caratteristiche</a:t>
            </a:r>
            <a:endParaRPr lang="it-I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89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89</a:t>
            </a:fld>
            <a:endParaRPr lang="it-IT"/>
          </a:p>
        </p:txBody>
      </p:sp>
      <p:sp>
        <p:nvSpPr>
          <p:cNvPr id="6" name="Segnaposto contenuto 2"/>
          <p:cNvSpPr>
            <a:spLocks noGrp="1"/>
          </p:cNvSpPr>
          <p:nvPr>
            <p:ph idx="1"/>
          </p:nvPr>
        </p:nvSpPr>
        <p:spPr>
          <a:xfrm>
            <a:off x="868898" y="573088"/>
            <a:ext cx="7817902" cy="5553075"/>
          </a:xfrm>
        </p:spPr>
        <p:txBody>
          <a:bodyPr/>
          <a:lstStyle/>
          <a:p>
            <a:pPr marL="0" indent="0">
              <a:buNone/>
            </a:pPr>
            <a:r>
              <a:rPr lang="it-IT" sz="2400" dirty="0" smtClean="0"/>
              <a:t>Simboli del Linguaggio </a:t>
            </a:r>
            <a:r>
              <a:rPr lang="it-IT" sz="2400" dirty="0" err="1" smtClean="0"/>
              <a:t>Graphol</a:t>
            </a:r>
            <a:endParaRPr lang="it-IT" sz="2400" dirty="0" smtClean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3" y="991495"/>
            <a:ext cx="4213448" cy="5200975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868898" y="0"/>
            <a:ext cx="24789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Eddy e </a:t>
            </a:r>
            <a:r>
              <a:rPr lang="it-IT" sz="2000" dirty="0" err="1" smtClean="0">
                <a:solidFill>
                  <a:schemeClr val="bg1"/>
                </a:solidFill>
              </a:rPr>
              <a:t>Graphol</a:t>
            </a:r>
            <a:endParaRPr lang="it-IT" sz="2000" dirty="0">
              <a:solidFill>
                <a:schemeClr val="bg1"/>
              </a:solidFill>
            </a:endParaRPr>
          </a:p>
        </p:txBody>
      </p:sp>
      <p:sp>
        <p:nvSpPr>
          <p:cNvPr id="3" name="Fumetto 1 2"/>
          <p:cNvSpPr/>
          <p:nvPr/>
        </p:nvSpPr>
        <p:spPr>
          <a:xfrm>
            <a:off x="7236296" y="1556792"/>
            <a:ext cx="1224136" cy="1008112"/>
          </a:xfrm>
          <a:prstGeom prst="wedgeRectCallout">
            <a:avLst>
              <a:gd name="adj1" fmla="val -251209"/>
              <a:gd name="adj2" fmla="val 51479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Come i diagrammi ER!!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5250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7584" y="-99392"/>
            <a:ext cx="6624736" cy="634082"/>
          </a:xfrm>
        </p:spPr>
        <p:txBody>
          <a:bodyPr/>
          <a:lstStyle/>
          <a:p>
            <a:pPr algn="l"/>
            <a:r>
              <a:rPr lang="it-IT" sz="2800" dirty="0" smtClean="0">
                <a:solidFill>
                  <a:schemeClr val="bg1"/>
                </a:solidFill>
              </a:rPr>
              <a:t>RDF e RDFS </a:t>
            </a:r>
            <a:r>
              <a:rPr lang="it-IT" sz="2800" dirty="0" err="1" smtClean="0">
                <a:solidFill>
                  <a:schemeClr val="bg1"/>
                </a:solidFill>
              </a:rPr>
              <a:t>Layer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748238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 smtClean="0"/>
              <a:t>RDF (Resource </a:t>
            </a:r>
            <a:r>
              <a:rPr lang="it-IT" sz="2800" dirty="0" err="1" smtClean="0"/>
              <a:t>Description</a:t>
            </a:r>
            <a:r>
              <a:rPr lang="it-IT" sz="2800" dirty="0" smtClean="0"/>
              <a:t> Framework): semplice modello (concettuale) dei dati</a:t>
            </a:r>
          </a:p>
          <a:p>
            <a:pPr lvl="1"/>
            <a:endParaRPr lang="it-IT" sz="2400" b="1" dirty="0" smtClean="0">
              <a:solidFill>
                <a:srgbClr val="C00000"/>
              </a:solidFill>
            </a:endParaRPr>
          </a:p>
          <a:p>
            <a:pPr lvl="1"/>
            <a:r>
              <a:rPr lang="it-IT" sz="2400" b="1" dirty="0" smtClean="0">
                <a:solidFill>
                  <a:srgbClr val="C00000"/>
                </a:solidFill>
              </a:rPr>
              <a:t>Rappresenta risorse e relazioni tra risorse</a:t>
            </a:r>
          </a:p>
        </p:txBody>
      </p:sp>
      <p:grpSp>
        <p:nvGrpSpPr>
          <p:cNvPr id="17" name="Gruppo 16"/>
          <p:cNvGrpSpPr/>
          <p:nvPr/>
        </p:nvGrpSpPr>
        <p:grpSpPr>
          <a:xfrm>
            <a:off x="1691680" y="3447093"/>
            <a:ext cx="4699737" cy="1368152"/>
            <a:chOff x="5940152" y="5330211"/>
            <a:chExt cx="3011554" cy="490210"/>
          </a:xfrm>
        </p:grpSpPr>
        <p:sp>
          <p:nvSpPr>
            <p:cNvPr id="6" name="Ovale 5"/>
            <p:cNvSpPr/>
            <p:nvPr/>
          </p:nvSpPr>
          <p:spPr>
            <a:xfrm>
              <a:off x="5940152" y="5363221"/>
              <a:ext cx="1080120" cy="457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dirty="0" smtClean="0">
                  <a:solidFill>
                    <a:schemeClr val="tx2"/>
                  </a:solidFill>
                </a:rPr>
                <a:t>Risorsa1</a:t>
              </a:r>
              <a:endParaRPr lang="it-IT" sz="1050" dirty="0">
                <a:solidFill>
                  <a:schemeClr val="tx2"/>
                </a:solidFill>
              </a:endParaRPr>
            </a:p>
          </p:txBody>
        </p:sp>
        <p:sp>
          <p:nvSpPr>
            <p:cNvPr id="7" name="Ovale 6"/>
            <p:cNvSpPr/>
            <p:nvPr/>
          </p:nvSpPr>
          <p:spPr>
            <a:xfrm>
              <a:off x="7871586" y="5363221"/>
              <a:ext cx="1080120" cy="4572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050" dirty="0" smtClean="0">
                  <a:solidFill>
                    <a:schemeClr val="tx2"/>
                  </a:solidFill>
                </a:rPr>
                <a:t>Risorsa2</a:t>
              </a:r>
              <a:endParaRPr lang="it-IT" sz="1050" dirty="0">
                <a:solidFill>
                  <a:schemeClr val="tx2"/>
                </a:solidFill>
              </a:endParaRPr>
            </a:p>
          </p:txBody>
        </p:sp>
        <p:cxnSp>
          <p:nvCxnSpPr>
            <p:cNvPr id="8" name="Connettore 2 7"/>
            <p:cNvCxnSpPr>
              <a:stCxn id="6" idx="6"/>
              <a:endCxn id="7" idx="2"/>
            </p:cNvCxnSpPr>
            <p:nvPr/>
          </p:nvCxnSpPr>
          <p:spPr>
            <a:xfrm>
              <a:off x="7020272" y="5591821"/>
              <a:ext cx="851314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sellaDiTesto 8"/>
            <p:cNvSpPr txBox="1"/>
            <p:nvPr/>
          </p:nvSpPr>
          <p:spPr>
            <a:xfrm>
              <a:off x="7080284" y="5330211"/>
              <a:ext cx="7104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100" dirty="0" smtClean="0">
                  <a:solidFill>
                    <a:schemeClr val="tx2"/>
                  </a:solidFill>
                </a:rPr>
                <a:t>relazione</a:t>
              </a:r>
              <a:endParaRPr lang="it-IT" dirty="0">
                <a:solidFill>
                  <a:schemeClr val="tx2"/>
                </a:solidFill>
              </a:endParaRPr>
            </a:p>
          </p:txBody>
        </p:sp>
      </p:grpSp>
      <p:sp>
        <p:nvSpPr>
          <p:cNvPr id="18" name="Segnaposto numero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9</a:t>
            </a:fld>
            <a:endParaRPr lang="it-IT"/>
          </a:p>
        </p:txBody>
      </p:sp>
      <p:cxnSp>
        <p:nvCxnSpPr>
          <p:cNvPr id="13" name="Connettore 2 12"/>
          <p:cNvCxnSpPr>
            <a:endCxn id="9" idx="2"/>
          </p:cNvCxnSpPr>
          <p:nvPr/>
        </p:nvCxnSpPr>
        <p:spPr>
          <a:xfrm>
            <a:off x="3943146" y="3663117"/>
            <a:ext cx="82142" cy="51411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3858" y="532564"/>
            <a:ext cx="8083899" cy="5593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dirty="0"/>
              <a:t> </a:t>
            </a:r>
            <a:r>
              <a:rPr lang="it-IT" dirty="0" smtClean="0"/>
              <a:t>  Ontologia      </a:t>
            </a:r>
          </a:p>
          <a:p>
            <a:pPr marL="0" indent="0" algn="ctr">
              <a:buNone/>
            </a:pPr>
            <a:r>
              <a:rPr lang="it-IT" dirty="0" smtClean="0"/>
              <a:t>  G=(V,E)</a:t>
            </a:r>
          </a:p>
          <a:p>
            <a:pPr marL="0" indent="0" algn="ctr">
              <a:buNone/>
            </a:pPr>
            <a:endParaRPr lang="it-IT" dirty="0" smtClean="0"/>
          </a:p>
          <a:p>
            <a:pPr marL="0" indent="0" algn="ctr">
              <a:buNone/>
            </a:pPr>
            <a:endParaRPr lang="it-IT" sz="1600" dirty="0" smtClean="0"/>
          </a:p>
          <a:p>
            <a:pPr marL="0" indent="0" algn="ctr">
              <a:buNone/>
            </a:pPr>
            <a:r>
              <a:rPr lang="it-IT" dirty="0" smtClean="0"/>
              <a:t>V = Nodi (costruttori e predicati) </a:t>
            </a:r>
            <a:endParaRPr lang="it-IT" dirty="0"/>
          </a:p>
          <a:p>
            <a:pPr marL="0" indent="0" algn="ctr">
              <a:buNone/>
            </a:pPr>
            <a:r>
              <a:rPr lang="it-IT" dirty="0" smtClean="0"/>
              <a:t>E = Archi (inclusione e input)</a:t>
            </a:r>
          </a:p>
          <a:p>
            <a:pPr algn="ctr"/>
            <a:endParaRPr lang="it-IT" dirty="0" smtClean="0"/>
          </a:p>
          <a:p>
            <a:pPr algn="ctr"/>
            <a:endParaRPr lang="it-IT" sz="2000" dirty="0"/>
          </a:p>
          <a:p>
            <a:pPr marL="0" indent="0" algn="ctr">
              <a:buNone/>
            </a:pPr>
            <a:r>
              <a:rPr lang="it-IT" dirty="0" smtClean="0"/>
              <a:t>G = Espressioni + Assiomi</a:t>
            </a:r>
            <a:endParaRPr lang="it-IT" dirty="0"/>
          </a:p>
        </p:txBody>
      </p:sp>
      <p:sp>
        <p:nvSpPr>
          <p:cNvPr id="4" name="Freccia in giù 3"/>
          <p:cNvSpPr/>
          <p:nvPr/>
        </p:nvSpPr>
        <p:spPr>
          <a:xfrm>
            <a:off x="4301691" y="3861048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>
                <a:solidFill>
                  <a:prstClr val="black"/>
                </a:solidFill>
              </a:rPr>
              <a:pPr/>
              <a:t>90</a:t>
            </a:fld>
            <a:endParaRPr lang="it-IT">
              <a:solidFill>
                <a:prstClr val="black"/>
              </a:solidFill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868898" y="0"/>
            <a:ext cx="4422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solidFill>
                  <a:prstClr val="white"/>
                </a:solidFill>
              </a:rPr>
              <a:t>Rappresentazione grafica delle ontologie</a:t>
            </a:r>
            <a:endParaRPr lang="it-IT" sz="2000" dirty="0">
              <a:solidFill>
                <a:prstClr val="white"/>
              </a:solidFill>
            </a:endParaRPr>
          </a:p>
        </p:txBody>
      </p:sp>
      <p:sp>
        <p:nvSpPr>
          <p:cNvPr id="2" name="Fumetto 1 1"/>
          <p:cNvSpPr/>
          <p:nvPr/>
        </p:nvSpPr>
        <p:spPr>
          <a:xfrm>
            <a:off x="7380312" y="2708920"/>
            <a:ext cx="1459249" cy="857264"/>
          </a:xfrm>
          <a:prstGeom prst="wedgeRectCallout">
            <a:avLst>
              <a:gd name="adj1" fmla="val -95354"/>
              <a:gd name="adj2" fmla="val 651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prstClr val="white"/>
                </a:solidFill>
              </a:rPr>
              <a:t>Graphol</a:t>
            </a:r>
            <a:endParaRPr lang="it-IT" dirty="0">
              <a:solidFill>
                <a:prstClr val="white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339752" y="4525725"/>
            <a:ext cx="4355926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10" name="Freccia in giù 9"/>
          <p:cNvSpPr/>
          <p:nvPr/>
        </p:nvSpPr>
        <p:spPr>
          <a:xfrm>
            <a:off x="4301691" y="2132856"/>
            <a:ext cx="432048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11" name="Fumetto 1 10"/>
          <p:cNvSpPr/>
          <p:nvPr/>
        </p:nvSpPr>
        <p:spPr>
          <a:xfrm>
            <a:off x="1259632" y="5805264"/>
            <a:ext cx="1490464" cy="612648"/>
          </a:xfrm>
          <a:prstGeom prst="wedgeRectCallout">
            <a:avLst>
              <a:gd name="adj1" fmla="val 129455"/>
              <a:gd name="adj2" fmla="val -1446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prstClr val="white"/>
                </a:solidFill>
              </a:rPr>
              <a:t>Unione di due Concetti</a:t>
            </a:r>
            <a:endParaRPr lang="it-IT" dirty="0">
              <a:solidFill>
                <a:prstClr val="white"/>
              </a:solidFill>
            </a:endParaRPr>
          </a:p>
        </p:txBody>
      </p:sp>
      <p:sp>
        <p:nvSpPr>
          <p:cNvPr id="12" name="Fumetto 1 11"/>
          <p:cNvSpPr/>
          <p:nvPr/>
        </p:nvSpPr>
        <p:spPr>
          <a:xfrm>
            <a:off x="6705820" y="5642624"/>
            <a:ext cx="2438180" cy="612648"/>
          </a:xfrm>
          <a:prstGeom prst="wedgeRectCallout">
            <a:avLst>
              <a:gd name="adj1" fmla="val -64578"/>
              <a:gd name="adj2" fmla="val -1248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prstClr val="white"/>
                </a:solidFill>
              </a:rPr>
              <a:t>SubclassOf</a:t>
            </a:r>
            <a:endParaRPr lang="it-IT" dirty="0" smtClean="0">
              <a:solidFill>
                <a:prstClr val="white"/>
              </a:solidFill>
            </a:endParaRPr>
          </a:p>
          <a:p>
            <a:pPr algn="ctr"/>
            <a:r>
              <a:rPr lang="it-IT" dirty="0" err="1" smtClean="0">
                <a:solidFill>
                  <a:prstClr val="white"/>
                </a:solidFill>
              </a:rPr>
              <a:t>EquivalentClass</a:t>
            </a:r>
            <a:endParaRPr lang="it-IT" dirty="0">
              <a:solidFill>
                <a:prstClr val="white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2951452" y="548680"/>
            <a:ext cx="3420748" cy="1303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79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91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868898" y="0"/>
            <a:ext cx="19593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Nodi – I Predicati</a:t>
            </a:r>
            <a:endParaRPr lang="it-IT" sz="2000" dirty="0">
              <a:solidFill>
                <a:schemeClr val="bg1"/>
              </a:solidFill>
            </a:endParaRPr>
          </a:p>
        </p:txBody>
      </p:sp>
      <p:graphicFrame>
        <p:nvGraphicFramePr>
          <p:cNvPr id="6" name="Tabella 5"/>
          <p:cNvGraphicFramePr>
            <a:graphicFrameLocks noGrp="1"/>
          </p:cNvGraphicFramePr>
          <p:nvPr>
            <p:extLst/>
          </p:nvPr>
        </p:nvGraphicFramePr>
        <p:xfrm>
          <a:off x="395535" y="692696"/>
          <a:ext cx="8134853" cy="518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0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77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8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83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Nome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Descrizione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OWL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 smtClean="0"/>
                        <a:t>Graphol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Concetto</a:t>
                      </a:r>
                      <a:endParaRPr lang="it-IT" sz="20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Insieme di “individui” aventi le stesse caratteristiche.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smtClean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  <a:p>
                      <a:endParaRPr lang="it-IT" sz="1400" dirty="0" smtClean="0"/>
                    </a:p>
                    <a:p>
                      <a:endParaRPr lang="it-IT" sz="1400" dirty="0" smtClean="0"/>
                    </a:p>
                    <a:p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Ruolo</a:t>
                      </a:r>
                      <a:endParaRPr lang="it-IT" sz="14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Proprietà  binaria che lega due concetti</a:t>
                      </a:r>
                      <a:endParaRPr lang="it-IT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ObjectProperty</a:t>
                      </a:r>
                      <a:endParaRPr lang="it-I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  <a:p>
                      <a:endParaRPr lang="it-IT" sz="1400" dirty="0" smtClean="0"/>
                    </a:p>
                    <a:p>
                      <a:endParaRPr lang="it-IT" sz="1400" dirty="0" smtClean="0"/>
                    </a:p>
                    <a:p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Attributo</a:t>
                      </a:r>
                      <a:endParaRPr lang="it-IT" sz="14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Caratteristica di un concetto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 err="1" smtClean="0"/>
                        <a:t>DataProperty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  <a:p>
                      <a:endParaRPr lang="it-IT" sz="1400" dirty="0" smtClean="0"/>
                    </a:p>
                    <a:p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Tipo di dato</a:t>
                      </a:r>
                      <a:endParaRPr lang="it-IT" sz="20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aseline="0" dirty="0" smtClean="0"/>
                        <a:t>Tipo dell’attributo (es. intero, stringa, </a:t>
                      </a:r>
                      <a:r>
                        <a:rPr lang="it-IT" sz="1600" baseline="0" dirty="0" err="1" smtClean="0"/>
                        <a:t>etc</a:t>
                      </a:r>
                      <a:r>
                        <a:rPr lang="it-IT" sz="1600" baseline="0" dirty="0" smtClean="0"/>
                        <a:t>…)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it-IT" sz="1400" dirty="0" err="1" smtClean="0"/>
                        <a:t>Datatype</a:t>
                      </a:r>
                      <a:endParaRPr lang="it-I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  <a:p>
                      <a:endParaRPr lang="it-IT" sz="1400" dirty="0" smtClean="0"/>
                    </a:p>
                    <a:p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Individuo</a:t>
                      </a:r>
                      <a:endParaRPr lang="it-IT" sz="20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0" dirty="0" smtClean="0"/>
                        <a:t>Istanza</a:t>
                      </a:r>
                      <a:r>
                        <a:rPr lang="it-IT" sz="1600" b="0" baseline="0" dirty="0" smtClean="0"/>
                        <a:t> di un concetto</a:t>
                      </a:r>
                      <a:endParaRPr lang="it-IT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 smtClean="0"/>
                        <a:t>NamedIndividual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it-IT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Restrizione di valore</a:t>
                      </a:r>
                      <a:endParaRPr lang="it-IT" sz="20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smtClean="0"/>
                        <a:t>Restrizion</a:t>
                      </a:r>
                      <a:r>
                        <a:rPr lang="it-IT" sz="1600" baseline="0" dirty="0" smtClean="0"/>
                        <a:t>e nell’ambito del tipo di dato</a:t>
                      </a:r>
                      <a:endParaRPr lang="it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err="1" smtClean="0"/>
                        <a:t>Restriction</a:t>
                      </a:r>
                      <a:r>
                        <a:rPr lang="it-IT" sz="1400" dirty="0" smtClean="0"/>
                        <a:t> Value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  <a:p>
                      <a:endParaRPr lang="it-IT" sz="1400" dirty="0" smtClean="0"/>
                    </a:p>
                    <a:p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ttangolo 6"/>
          <p:cNvSpPr/>
          <p:nvPr/>
        </p:nvSpPr>
        <p:spPr>
          <a:xfrm>
            <a:off x="6553200" y="1323474"/>
            <a:ext cx="1219200" cy="4812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ombo 7"/>
          <p:cNvSpPr/>
          <p:nvPr/>
        </p:nvSpPr>
        <p:spPr>
          <a:xfrm>
            <a:off x="6553201" y="2117557"/>
            <a:ext cx="1219199" cy="612000"/>
          </a:xfrm>
          <a:prstGeom prst="diamond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Ovale 8"/>
          <p:cNvSpPr/>
          <p:nvPr/>
        </p:nvSpPr>
        <p:spPr>
          <a:xfrm>
            <a:off x="7064536" y="3212428"/>
            <a:ext cx="224590" cy="240631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arrotondato 9"/>
          <p:cNvSpPr/>
          <p:nvPr/>
        </p:nvSpPr>
        <p:spPr>
          <a:xfrm>
            <a:off x="6588224" y="3838073"/>
            <a:ext cx="1118937" cy="421106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        </a:t>
            </a:r>
            <a:endParaRPr lang="it-IT" dirty="0"/>
          </a:p>
        </p:txBody>
      </p:sp>
      <p:sp>
        <p:nvSpPr>
          <p:cNvPr id="11" name="Ottagono 10"/>
          <p:cNvSpPr/>
          <p:nvPr/>
        </p:nvSpPr>
        <p:spPr>
          <a:xfrm>
            <a:off x="6904121" y="4559968"/>
            <a:ext cx="507332" cy="445169"/>
          </a:xfrm>
          <a:prstGeom prst="octagon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Parallelogramma 11"/>
          <p:cNvSpPr/>
          <p:nvPr/>
        </p:nvSpPr>
        <p:spPr>
          <a:xfrm>
            <a:off x="6747705" y="5354050"/>
            <a:ext cx="868279" cy="441102"/>
          </a:xfrm>
          <a:prstGeom prst="parallelogram">
            <a:avLst/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45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8299"/>
            <a:ext cx="9246097" cy="4911073"/>
          </a:xfrm>
        </p:spPr>
      </p:pic>
      <p:sp>
        <p:nvSpPr>
          <p:cNvPr id="8" name="Rettangolo arrotondato 7"/>
          <p:cNvSpPr/>
          <p:nvPr/>
        </p:nvSpPr>
        <p:spPr>
          <a:xfrm>
            <a:off x="3986546" y="1196752"/>
            <a:ext cx="1874222" cy="85353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11" name="Rettangolo arrotondato 10"/>
          <p:cNvSpPr/>
          <p:nvPr/>
        </p:nvSpPr>
        <p:spPr>
          <a:xfrm>
            <a:off x="2863307" y="3529431"/>
            <a:ext cx="1874222" cy="85353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12" name="Rettangolo arrotondato 11"/>
          <p:cNvSpPr/>
          <p:nvPr/>
        </p:nvSpPr>
        <p:spPr>
          <a:xfrm>
            <a:off x="5364088" y="3529431"/>
            <a:ext cx="1874222" cy="85353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13" name="Rettangolo arrotondato 12"/>
          <p:cNvSpPr/>
          <p:nvPr/>
        </p:nvSpPr>
        <p:spPr>
          <a:xfrm>
            <a:off x="3015608" y="5169479"/>
            <a:ext cx="1874222" cy="85353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14" name="Rettangolo arrotondato 13"/>
          <p:cNvSpPr/>
          <p:nvPr/>
        </p:nvSpPr>
        <p:spPr>
          <a:xfrm>
            <a:off x="5292080" y="5169479"/>
            <a:ext cx="1874222" cy="85353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15" name="Rettangolo arrotondato 14"/>
          <p:cNvSpPr/>
          <p:nvPr/>
        </p:nvSpPr>
        <p:spPr>
          <a:xfrm>
            <a:off x="2570453" y="1317611"/>
            <a:ext cx="371789" cy="61181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17" name="Rettangolo arrotondato 16"/>
          <p:cNvSpPr/>
          <p:nvPr/>
        </p:nvSpPr>
        <p:spPr>
          <a:xfrm>
            <a:off x="0" y="1264256"/>
            <a:ext cx="1475656" cy="65257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18" name="Rettangolo arrotondato 17"/>
          <p:cNvSpPr/>
          <p:nvPr/>
        </p:nvSpPr>
        <p:spPr>
          <a:xfrm>
            <a:off x="7524328" y="3789040"/>
            <a:ext cx="994787" cy="69333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>
                <a:solidFill>
                  <a:prstClr val="black"/>
                </a:solidFill>
              </a:rPr>
              <a:pPr/>
              <a:t>92</a:t>
            </a:fld>
            <a:endParaRPr lang="it-IT">
              <a:solidFill>
                <a:prstClr val="black"/>
              </a:solidFill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868898" y="0"/>
            <a:ext cx="34031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solidFill>
                  <a:prstClr val="white"/>
                </a:solidFill>
              </a:rPr>
              <a:t>Ontologia Famiglia – I Predicati</a:t>
            </a:r>
            <a:endParaRPr lang="it-IT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81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93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868898" y="0"/>
            <a:ext cx="2174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Nodi – I Costruttori</a:t>
            </a:r>
            <a:endParaRPr lang="it-IT" sz="2000" dirty="0">
              <a:solidFill>
                <a:schemeClr val="bg1"/>
              </a:solidFill>
            </a:endParaRPr>
          </a:p>
        </p:txBody>
      </p:sp>
      <p:graphicFrame>
        <p:nvGraphicFramePr>
          <p:cNvPr id="6" name="Tabella 5"/>
          <p:cNvGraphicFramePr>
            <a:graphicFrameLocks noGrp="1"/>
          </p:cNvGraphicFramePr>
          <p:nvPr>
            <p:extLst/>
          </p:nvPr>
        </p:nvGraphicFramePr>
        <p:xfrm>
          <a:off x="868898" y="620688"/>
          <a:ext cx="7159485" cy="6105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5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03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37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936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Nome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Descrizione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 smtClean="0"/>
                        <a:t>Graphol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056">
                <a:tc>
                  <a:txBody>
                    <a:bodyPr/>
                    <a:lstStyle/>
                    <a:p>
                      <a:r>
                        <a:rPr lang="it-IT" sz="200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Intersezione</a:t>
                      </a:r>
                      <a:endParaRPr lang="it-IT" sz="20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Intersezione tra concetti, tipi di</a:t>
                      </a:r>
                      <a:r>
                        <a:rPr lang="it-IT" baseline="0" dirty="0" smtClean="0"/>
                        <a:t> dato</a:t>
                      </a:r>
                      <a:r>
                        <a:rPr lang="it-IT" dirty="0" smtClean="0"/>
                        <a:t> o ruoli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  <a:p>
                      <a:endParaRPr lang="it-IT" sz="1400" dirty="0" smtClean="0"/>
                    </a:p>
                    <a:p>
                      <a:endParaRPr lang="it-IT" sz="1400" dirty="0" smtClean="0"/>
                    </a:p>
                    <a:p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056">
                <a:tc>
                  <a:txBody>
                    <a:bodyPr/>
                    <a:lstStyle/>
                    <a:p>
                      <a:r>
                        <a:rPr lang="it-IT" sz="200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Unione</a:t>
                      </a:r>
                      <a:endParaRPr lang="it-IT" sz="20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Unione tra concetti,</a:t>
                      </a:r>
                      <a:r>
                        <a:rPr lang="it-IT" baseline="0" dirty="0" smtClean="0"/>
                        <a:t> tra tipi di dato o ruoli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  <a:p>
                      <a:endParaRPr lang="it-IT" sz="1400" dirty="0" smtClean="0"/>
                    </a:p>
                    <a:p>
                      <a:endParaRPr lang="it-IT" sz="1400" dirty="0" smtClean="0"/>
                    </a:p>
                    <a:p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463">
                <a:tc>
                  <a:txBody>
                    <a:bodyPr/>
                    <a:lstStyle/>
                    <a:p>
                      <a:r>
                        <a:rPr lang="it-IT" sz="200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Dominio</a:t>
                      </a:r>
                      <a:endParaRPr lang="it-IT" sz="20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Dominio di un ruolo o di un attributo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  <a:p>
                      <a:endParaRPr lang="it-IT" sz="1400" dirty="0" smtClean="0"/>
                    </a:p>
                    <a:p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68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Codominio</a:t>
                      </a:r>
                      <a:endParaRPr lang="it-IT" sz="20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Codominio</a:t>
                      </a:r>
                      <a:r>
                        <a:rPr lang="it-IT" baseline="0" dirty="0" smtClean="0"/>
                        <a:t> di un ruolo o di un attributo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  <a:p>
                      <a:endParaRPr lang="it-IT" sz="1400" dirty="0" smtClean="0"/>
                    </a:p>
                    <a:p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68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Complemento</a:t>
                      </a:r>
                      <a:endParaRPr lang="it-IT" sz="20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Complemento di un concetto</a:t>
                      </a:r>
                      <a:r>
                        <a:rPr lang="it-IT" baseline="0" dirty="0" smtClean="0"/>
                        <a:t>, di un tipo di dato o di un nodo costruttore.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it-IT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it-IT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49463">
                <a:tc>
                  <a:txBody>
                    <a:bodyPr/>
                    <a:lstStyle/>
                    <a:p>
                      <a:r>
                        <a:rPr lang="it-IT" sz="200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Ruolo inverso</a:t>
                      </a:r>
                      <a:endParaRPr lang="it-IT" sz="20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 smtClean="0"/>
                        <a:t>Ruolo</a:t>
                      </a:r>
                      <a:r>
                        <a:rPr lang="it-IT" sz="1800" baseline="0" dirty="0" smtClean="0"/>
                        <a:t> ottenuto invertendo dominio  con codominio.</a:t>
                      </a:r>
                      <a:endParaRPr lang="it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  <a:p>
                      <a:endParaRPr lang="it-IT" sz="1400" dirty="0" smtClean="0"/>
                    </a:p>
                    <a:p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Esagono 1"/>
          <p:cNvSpPr/>
          <p:nvPr/>
        </p:nvSpPr>
        <p:spPr>
          <a:xfrm>
            <a:off x="6167558" y="1196752"/>
            <a:ext cx="864096" cy="432048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and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Esagono 6"/>
          <p:cNvSpPr/>
          <p:nvPr/>
        </p:nvSpPr>
        <p:spPr>
          <a:xfrm>
            <a:off x="6167558" y="2280568"/>
            <a:ext cx="864096" cy="432048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or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6499036" y="3157736"/>
            <a:ext cx="201139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/>
          <p:cNvSpPr/>
          <p:nvPr/>
        </p:nvSpPr>
        <p:spPr>
          <a:xfrm>
            <a:off x="6499035" y="4005064"/>
            <a:ext cx="201139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Esagono 8"/>
          <p:cNvSpPr/>
          <p:nvPr/>
        </p:nvSpPr>
        <p:spPr>
          <a:xfrm>
            <a:off x="6167556" y="4797152"/>
            <a:ext cx="864096" cy="432048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not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Esagono 9"/>
          <p:cNvSpPr/>
          <p:nvPr/>
        </p:nvSpPr>
        <p:spPr>
          <a:xfrm>
            <a:off x="6192305" y="5733256"/>
            <a:ext cx="864096" cy="432048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inv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" name="Parentesi graffa chiusa 11"/>
          <p:cNvSpPr/>
          <p:nvPr/>
        </p:nvSpPr>
        <p:spPr>
          <a:xfrm>
            <a:off x="6948264" y="3157736"/>
            <a:ext cx="108137" cy="12073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7164288" y="3068960"/>
            <a:ext cx="1728192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Ruoli e Attributi sono proprietà binarie!</a:t>
            </a:r>
          </a:p>
        </p:txBody>
      </p:sp>
    </p:spTree>
    <p:extLst>
      <p:ext uri="{BB962C8B-B14F-4D97-AF65-F5344CB8AC3E}">
        <p14:creationId xmlns:p14="http://schemas.microsoft.com/office/powerpoint/2010/main" val="388116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94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868898" y="0"/>
            <a:ext cx="2174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solidFill>
                  <a:schemeClr val="bg1"/>
                </a:solidFill>
              </a:rPr>
              <a:t>Nodi – I Costruttori</a:t>
            </a:r>
            <a:endParaRPr lang="it-IT" sz="2000" dirty="0">
              <a:solidFill>
                <a:schemeClr val="bg1"/>
              </a:solidFill>
            </a:endParaRPr>
          </a:p>
        </p:txBody>
      </p:sp>
      <p:graphicFrame>
        <p:nvGraphicFramePr>
          <p:cNvPr id="6" name="Tabella 5"/>
          <p:cNvGraphicFramePr>
            <a:graphicFrameLocks noGrp="1"/>
          </p:cNvGraphicFramePr>
          <p:nvPr>
            <p:extLst/>
          </p:nvPr>
        </p:nvGraphicFramePr>
        <p:xfrm>
          <a:off x="1403648" y="836712"/>
          <a:ext cx="6480720" cy="369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6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0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3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Nome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Descrizione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 smtClean="0"/>
                        <a:t>Graphol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Enumerazione</a:t>
                      </a:r>
                      <a:endParaRPr lang="it-IT" sz="20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Costruisce un nuovo concetto elencandone tutte le istanze</a:t>
                      </a:r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  <a:p>
                      <a:endParaRPr lang="it-IT" sz="1400" dirty="0" smtClean="0"/>
                    </a:p>
                    <a:p>
                      <a:endParaRPr lang="it-IT" sz="1400" dirty="0" smtClean="0"/>
                    </a:p>
                    <a:p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Chain</a:t>
                      </a:r>
                      <a:endParaRPr lang="it-IT" sz="20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Definisce una sequenza di ruoli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  <a:p>
                      <a:endParaRPr lang="it-IT" sz="1400" dirty="0" smtClean="0"/>
                    </a:p>
                    <a:p>
                      <a:endParaRPr lang="it-IT" sz="1400" dirty="0" smtClean="0"/>
                    </a:p>
                    <a:p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kern="120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Datatype</a:t>
                      </a:r>
                      <a:r>
                        <a:rPr lang="it-IT" sz="2000" kern="1200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2000" kern="1200" baseline="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Restriction</a:t>
                      </a:r>
                      <a:endParaRPr lang="it-IT" sz="20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Definisce una restrizione sul tipo di dato 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 smtClean="0"/>
                    </a:p>
                    <a:p>
                      <a:endParaRPr lang="it-IT" sz="1400" dirty="0" smtClean="0"/>
                    </a:p>
                    <a:p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Esagono 6"/>
          <p:cNvSpPr/>
          <p:nvPr/>
        </p:nvSpPr>
        <p:spPr>
          <a:xfrm>
            <a:off x="6042620" y="1772816"/>
            <a:ext cx="864096" cy="432048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err="1" smtClean="0">
                <a:solidFill>
                  <a:schemeClr val="tx1"/>
                </a:solidFill>
              </a:rPr>
              <a:t>oneOf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Esagono 7"/>
          <p:cNvSpPr/>
          <p:nvPr/>
        </p:nvSpPr>
        <p:spPr>
          <a:xfrm>
            <a:off x="6042620" y="2926567"/>
            <a:ext cx="864096" cy="432048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err="1" smtClean="0">
                <a:solidFill>
                  <a:schemeClr val="tx1"/>
                </a:solidFill>
              </a:rPr>
              <a:t>chain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Esagono 8"/>
          <p:cNvSpPr/>
          <p:nvPr/>
        </p:nvSpPr>
        <p:spPr>
          <a:xfrm>
            <a:off x="6012160" y="3802022"/>
            <a:ext cx="864096" cy="432048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data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51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" y="1033462"/>
            <a:ext cx="9020175" cy="4791075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>
                <a:solidFill>
                  <a:prstClr val="black"/>
                </a:solidFill>
              </a:rPr>
              <a:pPr/>
              <a:t>95</a:t>
            </a:fld>
            <a:endParaRPr lang="it-IT">
              <a:solidFill>
                <a:prstClr val="black"/>
              </a:solidFill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868898" y="0"/>
            <a:ext cx="36183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solidFill>
                  <a:prstClr val="white"/>
                </a:solidFill>
              </a:rPr>
              <a:t>Ontologia Famiglia – I Costruttori</a:t>
            </a:r>
            <a:endParaRPr lang="it-IT" sz="2000" dirty="0">
              <a:solidFill>
                <a:prstClr val="white"/>
              </a:solidFill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1619672" y="1196348"/>
            <a:ext cx="6576392" cy="4420761"/>
            <a:chOff x="1619672" y="1196348"/>
            <a:chExt cx="6576392" cy="4420761"/>
          </a:xfrm>
        </p:grpSpPr>
        <p:sp>
          <p:nvSpPr>
            <p:cNvPr id="20" name="Rettangolo arrotondato 19"/>
            <p:cNvSpPr/>
            <p:nvPr/>
          </p:nvSpPr>
          <p:spPr>
            <a:xfrm>
              <a:off x="4344408" y="2492896"/>
              <a:ext cx="1205802" cy="693336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prstClr val="white"/>
                </a:solidFill>
              </a:endParaRPr>
            </a:p>
          </p:txBody>
        </p:sp>
        <p:sp>
          <p:nvSpPr>
            <p:cNvPr id="11" name="Rettangolo arrotondato 10"/>
            <p:cNvSpPr/>
            <p:nvPr/>
          </p:nvSpPr>
          <p:spPr>
            <a:xfrm>
              <a:off x="4502525" y="4442387"/>
              <a:ext cx="789555" cy="498781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prstClr val="white"/>
                </a:solidFill>
              </a:endParaRPr>
            </a:p>
          </p:txBody>
        </p:sp>
        <p:sp>
          <p:nvSpPr>
            <p:cNvPr id="21" name="Rettangolo arrotondato 20"/>
            <p:cNvSpPr/>
            <p:nvPr/>
          </p:nvSpPr>
          <p:spPr>
            <a:xfrm>
              <a:off x="1619672" y="1196348"/>
              <a:ext cx="576064" cy="45991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prstClr val="white"/>
                </a:solidFill>
              </a:endParaRPr>
            </a:p>
          </p:txBody>
        </p:sp>
        <p:sp>
          <p:nvSpPr>
            <p:cNvPr id="17" name="Rettangolo arrotondato 16"/>
            <p:cNvSpPr/>
            <p:nvPr/>
          </p:nvSpPr>
          <p:spPr>
            <a:xfrm>
              <a:off x="7596336" y="2492896"/>
              <a:ext cx="576064" cy="45991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prstClr val="white"/>
                </a:solidFill>
              </a:endParaRPr>
            </a:p>
          </p:txBody>
        </p:sp>
        <p:sp>
          <p:nvSpPr>
            <p:cNvPr id="15" name="Rettangolo arrotondato 14"/>
            <p:cNvSpPr/>
            <p:nvPr/>
          </p:nvSpPr>
          <p:spPr>
            <a:xfrm>
              <a:off x="3275856" y="1196348"/>
              <a:ext cx="576064" cy="45991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prstClr val="white"/>
                </a:solidFill>
              </a:endParaRPr>
            </a:p>
          </p:txBody>
        </p:sp>
        <p:sp>
          <p:nvSpPr>
            <p:cNvPr id="18" name="Rettangolo arrotondato 17"/>
            <p:cNvSpPr/>
            <p:nvPr/>
          </p:nvSpPr>
          <p:spPr>
            <a:xfrm>
              <a:off x="7620000" y="5157192"/>
              <a:ext cx="576064" cy="45991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784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>
                <a:solidFill>
                  <a:prstClr val="black"/>
                </a:solidFill>
              </a:rPr>
              <a:pPr/>
              <a:t>96</a:t>
            </a:fld>
            <a:endParaRPr lang="it-IT">
              <a:solidFill>
                <a:prstClr val="black"/>
              </a:solidFill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868898" y="0"/>
            <a:ext cx="1060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solidFill>
                  <a:prstClr val="white"/>
                </a:solidFill>
              </a:rPr>
              <a:t>Gli Archi</a:t>
            </a:r>
            <a:endParaRPr lang="it-IT" sz="2000" dirty="0">
              <a:solidFill>
                <a:prstClr val="white"/>
              </a:solidFill>
            </a:endParaRPr>
          </a:p>
        </p:txBody>
      </p:sp>
      <p:graphicFrame>
        <p:nvGraphicFramePr>
          <p:cNvPr id="6" name="Tabella 5"/>
          <p:cNvGraphicFramePr>
            <a:graphicFrameLocks noGrp="1"/>
          </p:cNvGraphicFramePr>
          <p:nvPr>
            <p:extLst/>
          </p:nvPr>
        </p:nvGraphicFramePr>
        <p:xfrm>
          <a:off x="683568" y="764704"/>
          <a:ext cx="7776866" cy="5223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2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6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36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22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4381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Nome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Descrizione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Owl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 smtClean="0"/>
                        <a:t>Graphol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inclusione</a:t>
                      </a:r>
                      <a:endParaRPr lang="it-IT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 smtClean="0"/>
                        <a:t>Inclusione tra espressioni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2000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it-IT" sz="20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 err="1" smtClean="0"/>
                        <a:t>SubClassOf</a:t>
                      </a:r>
                      <a:r>
                        <a:rPr lang="it-IT" sz="1800" dirty="0" smtClean="0"/>
                        <a:t>,</a:t>
                      </a:r>
                    </a:p>
                    <a:p>
                      <a:r>
                        <a:rPr lang="it-IT" sz="1800" dirty="0" err="1" smtClean="0"/>
                        <a:t>SubObjectProperty</a:t>
                      </a:r>
                      <a:endParaRPr lang="it-IT" sz="1800" dirty="0" smtClean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equivalenza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 smtClean="0"/>
                        <a:t>Equivalenza tra</a:t>
                      </a:r>
                      <a:r>
                        <a:rPr lang="it-IT" sz="2000" baseline="0" dirty="0" smtClean="0"/>
                        <a:t> espressioni</a:t>
                      </a:r>
                    </a:p>
                    <a:p>
                      <a:endParaRPr lang="it-IT" sz="20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dirty="0" err="1" smtClean="0"/>
                        <a:t>EquivalentClass</a:t>
                      </a:r>
                      <a:r>
                        <a:rPr lang="it-IT" sz="1800" dirty="0" smtClean="0"/>
                        <a:t>,</a:t>
                      </a:r>
                      <a:r>
                        <a:rPr lang="it-IT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EquivalentObjectProperties</a:t>
                      </a:r>
                      <a:r>
                        <a:rPr lang="it-IT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it-IT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EquivalentDataProperties</a:t>
                      </a:r>
                      <a:endParaRPr lang="it-IT" sz="1800" dirty="0" smtClean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2000" b="1" kern="120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it-IT" sz="2000" b="1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2000" dirty="0" smtClean="0"/>
                        <a:t>Input di un</a:t>
                      </a:r>
                      <a:r>
                        <a:rPr lang="it-IT" sz="2000" baseline="0" dirty="0" smtClean="0"/>
                        <a:t> nodo costruttore</a:t>
                      </a:r>
                      <a:endParaRPr lang="it-IT" sz="2000" kern="1200" dirty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" name="Connettore 2 2"/>
          <p:cNvCxnSpPr/>
          <p:nvPr/>
        </p:nvCxnSpPr>
        <p:spPr>
          <a:xfrm>
            <a:off x="6660232" y="2181612"/>
            <a:ext cx="126014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o 1"/>
          <p:cNvGrpSpPr/>
          <p:nvPr/>
        </p:nvGrpSpPr>
        <p:grpSpPr>
          <a:xfrm>
            <a:off x="6847121" y="5470729"/>
            <a:ext cx="1156084" cy="203384"/>
            <a:chOff x="6847121" y="5421973"/>
            <a:chExt cx="1156084" cy="203384"/>
          </a:xfrm>
        </p:grpSpPr>
        <p:sp>
          <p:nvSpPr>
            <p:cNvPr id="11" name="Rombo 10"/>
            <p:cNvSpPr/>
            <p:nvPr/>
          </p:nvSpPr>
          <p:spPr>
            <a:xfrm>
              <a:off x="7787181" y="5421973"/>
              <a:ext cx="216024" cy="203384"/>
            </a:xfrm>
            <a:prstGeom prst="diamon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prstClr val="white"/>
                </a:solidFill>
              </a:endParaRPr>
            </a:p>
          </p:txBody>
        </p:sp>
        <p:cxnSp>
          <p:nvCxnSpPr>
            <p:cNvPr id="13" name="Connettore 1 12"/>
            <p:cNvCxnSpPr/>
            <p:nvPr/>
          </p:nvCxnSpPr>
          <p:spPr>
            <a:xfrm>
              <a:off x="6847121" y="5517232"/>
              <a:ext cx="1008112" cy="0"/>
            </a:xfrm>
            <a:prstGeom prst="line">
              <a:avLst/>
            </a:prstGeom>
            <a:ln w="25400" cmpd="sng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Connettore 2 7"/>
          <p:cNvCxnSpPr/>
          <p:nvPr/>
        </p:nvCxnSpPr>
        <p:spPr>
          <a:xfrm>
            <a:off x="6660232" y="4077072"/>
            <a:ext cx="1260140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2584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" y="1033462"/>
            <a:ext cx="9020175" cy="4791075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>
                <a:solidFill>
                  <a:prstClr val="black"/>
                </a:solidFill>
              </a:rPr>
              <a:pPr/>
              <a:t>97</a:t>
            </a:fld>
            <a:endParaRPr lang="it-IT">
              <a:solidFill>
                <a:prstClr val="black"/>
              </a:solidFill>
            </a:endParaRPr>
          </a:p>
        </p:txBody>
      </p:sp>
      <p:sp>
        <p:nvSpPr>
          <p:cNvPr id="7" name="Rettangolo arrotondato 6"/>
          <p:cNvSpPr/>
          <p:nvPr/>
        </p:nvSpPr>
        <p:spPr>
          <a:xfrm>
            <a:off x="3707904" y="3768010"/>
            <a:ext cx="218876" cy="138918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8" name="Rettangolo arrotondato 7"/>
          <p:cNvSpPr/>
          <p:nvPr/>
        </p:nvSpPr>
        <p:spPr>
          <a:xfrm>
            <a:off x="5090740" y="4030541"/>
            <a:ext cx="793820" cy="86409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9" name="Rettangolo arrotondato 8"/>
          <p:cNvSpPr/>
          <p:nvPr/>
        </p:nvSpPr>
        <p:spPr>
          <a:xfrm>
            <a:off x="1229035" y="1304616"/>
            <a:ext cx="576064" cy="37327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13" name="Rettangolo arrotondato 12"/>
          <p:cNvSpPr/>
          <p:nvPr/>
        </p:nvSpPr>
        <p:spPr>
          <a:xfrm>
            <a:off x="5610451" y="1196752"/>
            <a:ext cx="2705965" cy="30781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18" name="Rettangolo 17"/>
          <p:cNvSpPr/>
          <p:nvPr/>
        </p:nvSpPr>
        <p:spPr>
          <a:xfrm>
            <a:off x="868898" y="0"/>
            <a:ext cx="3192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solidFill>
                  <a:prstClr val="white"/>
                </a:solidFill>
              </a:rPr>
              <a:t>Ontologia Famiglia - Gli Archi</a:t>
            </a:r>
            <a:endParaRPr lang="it-IT" sz="2000" dirty="0">
              <a:solidFill>
                <a:prstClr val="white"/>
              </a:solidFill>
            </a:endParaRPr>
          </a:p>
        </p:txBody>
      </p:sp>
      <p:sp>
        <p:nvSpPr>
          <p:cNvPr id="19" name="Rettangolo arrotondato 18"/>
          <p:cNvSpPr/>
          <p:nvPr/>
        </p:nvSpPr>
        <p:spPr>
          <a:xfrm>
            <a:off x="5902197" y="4085456"/>
            <a:ext cx="371305" cy="128776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14" name="Ovale 13"/>
          <p:cNvSpPr/>
          <p:nvPr/>
        </p:nvSpPr>
        <p:spPr>
          <a:xfrm>
            <a:off x="2077407" y="1212004"/>
            <a:ext cx="1362695" cy="66543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15" name="Ovale 14"/>
          <p:cNvSpPr/>
          <p:nvPr/>
        </p:nvSpPr>
        <p:spPr>
          <a:xfrm>
            <a:off x="4061310" y="2780928"/>
            <a:ext cx="1728192" cy="74635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16" name="Ovale 15"/>
          <p:cNvSpPr/>
          <p:nvPr/>
        </p:nvSpPr>
        <p:spPr>
          <a:xfrm>
            <a:off x="7380312" y="2780928"/>
            <a:ext cx="1362695" cy="223224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sp>
        <p:nvSpPr>
          <p:cNvPr id="20" name="Rettangolo arrotondato 19"/>
          <p:cNvSpPr/>
          <p:nvPr/>
        </p:nvSpPr>
        <p:spPr>
          <a:xfrm>
            <a:off x="3926780" y="4030541"/>
            <a:ext cx="838557" cy="864097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prstClr val="white"/>
              </a:solidFill>
            </a:endParaRPr>
          </a:p>
        </p:txBody>
      </p:sp>
      <p:grpSp>
        <p:nvGrpSpPr>
          <p:cNvPr id="3" name="Gruppo 2"/>
          <p:cNvGrpSpPr/>
          <p:nvPr/>
        </p:nvGrpSpPr>
        <p:grpSpPr>
          <a:xfrm>
            <a:off x="3867264" y="476672"/>
            <a:ext cx="4665176" cy="5976664"/>
            <a:chOff x="3867264" y="476672"/>
            <a:chExt cx="4665176" cy="5976664"/>
          </a:xfrm>
        </p:grpSpPr>
        <p:sp>
          <p:nvSpPr>
            <p:cNvPr id="2" name="Fumetto 1 1"/>
            <p:cNvSpPr/>
            <p:nvPr/>
          </p:nvSpPr>
          <p:spPr>
            <a:xfrm>
              <a:off x="3867264" y="476672"/>
              <a:ext cx="1728192" cy="792088"/>
            </a:xfrm>
            <a:prstGeom prst="wedgeRectCallout">
              <a:avLst>
                <a:gd name="adj1" fmla="val -40886"/>
                <a:gd name="adj2" fmla="val 7577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prstClr val="white"/>
                  </a:solidFill>
                </a:rPr>
                <a:t>EQUIVALENZA</a:t>
              </a:r>
              <a:endParaRPr lang="it-IT" dirty="0">
                <a:solidFill>
                  <a:prstClr val="white"/>
                </a:solidFill>
              </a:endParaRPr>
            </a:p>
          </p:txBody>
        </p:sp>
        <p:sp>
          <p:nvSpPr>
            <p:cNvPr id="17" name="Fumetto 1 16"/>
            <p:cNvSpPr/>
            <p:nvPr/>
          </p:nvSpPr>
          <p:spPr>
            <a:xfrm>
              <a:off x="7007201" y="5805264"/>
              <a:ext cx="1525239" cy="648072"/>
            </a:xfrm>
            <a:prstGeom prst="wedgeRectCallout">
              <a:avLst>
                <a:gd name="adj1" fmla="val -4597"/>
                <a:gd name="adj2" fmla="val -944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prstClr val="white"/>
                  </a:solidFill>
                </a:rPr>
                <a:t>EQUIVALENZA</a:t>
              </a:r>
              <a:endParaRPr lang="it-IT" dirty="0">
                <a:solidFill>
                  <a:prstClr val="white"/>
                </a:solidFill>
              </a:endParaRPr>
            </a:p>
          </p:txBody>
        </p:sp>
      </p:grpSp>
      <p:sp>
        <p:nvSpPr>
          <p:cNvPr id="22" name="Fumetto 1 21"/>
          <p:cNvSpPr/>
          <p:nvPr/>
        </p:nvSpPr>
        <p:spPr>
          <a:xfrm>
            <a:off x="59365" y="3570954"/>
            <a:ext cx="2679138" cy="1262777"/>
          </a:xfrm>
          <a:prstGeom prst="wedgeRectCallout">
            <a:avLst>
              <a:gd name="adj1" fmla="val 61555"/>
              <a:gd name="adj2" fmla="val 468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/>
              <a:t>Femmina   </a:t>
            </a:r>
            <a:r>
              <a:rPr lang="it-IT" dirty="0" err="1"/>
              <a:t>owl:disjointWith</a:t>
            </a:r>
            <a:r>
              <a:rPr lang="it-IT" dirty="0"/>
              <a:t> Maschio .</a:t>
            </a:r>
          </a:p>
          <a:p>
            <a:r>
              <a:rPr lang="it-IT" dirty="0"/>
              <a:t>Maschio </a:t>
            </a:r>
            <a:r>
              <a:rPr lang="it-IT" dirty="0" err="1"/>
              <a:t>owl:disjointWith</a:t>
            </a:r>
            <a:r>
              <a:rPr lang="it-IT" dirty="0"/>
              <a:t> Femmina.</a:t>
            </a:r>
          </a:p>
        </p:txBody>
      </p:sp>
    </p:spTree>
    <p:extLst>
      <p:ext uri="{BB962C8B-B14F-4D97-AF65-F5344CB8AC3E}">
        <p14:creationId xmlns:p14="http://schemas.microsoft.com/office/powerpoint/2010/main" val="304070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68898" y="1484784"/>
            <a:ext cx="7087478" cy="3589859"/>
          </a:xfrm>
        </p:spPr>
        <p:txBody>
          <a:bodyPr/>
          <a:lstStyle/>
          <a:p>
            <a:pPr algn="just"/>
            <a:r>
              <a:rPr lang="it-IT" b="1" i="1" dirty="0"/>
              <a:t>U</a:t>
            </a:r>
            <a:r>
              <a:rPr lang="it-IT" b="1" i="1" dirty="0" smtClean="0"/>
              <a:t>nit </a:t>
            </a:r>
            <a:r>
              <a:rPr lang="it-IT" b="1" i="1" dirty="0" err="1"/>
              <a:t>type</a:t>
            </a:r>
            <a:r>
              <a:rPr lang="it-IT" b="1" i="1" dirty="0"/>
              <a:t> </a:t>
            </a:r>
            <a:r>
              <a:rPr lang="it-IT" i="1" dirty="0" smtClean="0"/>
              <a:t>c</a:t>
            </a:r>
            <a:r>
              <a:rPr lang="it-IT" dirty="0" smtClean="0"/>
              <a:t>orrisponde al concetto. Es </a:t>
            </a:r>
            <a:r>
              <a:rPr lang="it-IT" dirty="0" err="1" smtClean="0"/>
              <a:t>Persona,famiglia</a:t>
            </a:r>
            <a:r>
              <a:rPr lang="it-IT" dirty="0" smtClean="0"/>
              <a:t> </a:t>
            </a:r>
            <a:r>
              <a:rPr lang="it-IT" dirty="0" err="1" smtClean="0"/>
              <a:t>anagrafica,territorio</a:t>
            </a:r>
            <a:r>
              <a:rPr lang="it-IT" dirty="0" smtClean="0"/>
              <a:t>..</a:t>
            </a:r>
          </a:p>
          <a:p>
            <a:pPr algn="just"/>
            <a:r>
              <a:rPr lang="it-IT" b="1" i="1" dirty="0" err="1"/>
              <a:t>P</a:t>
            </a:r>
            <a:r>
              <a:rPr lang="it-IT" b="1" i="1" dirty="0" err="1" smtClean="0"/>
              <a:t>opulation</a:t>
            </a:r>
            <a:r>
              <a:rPr lang="it-IT" dirty="0" smtClean="0"/>
              <a:t> </a:t>
            </a:r>
            <a:r>
              <a:rPr lang="it-IT" dirty="0"/>
              <a:t>(insiemi di unità relative a uno specifico luogo e istante/intervallo di tempo: ad esempio, residenti in Italia al 1 gennaio 2018</a:t>
            </a:r>
            <a:r>
              <a:rPr lang="it-IT" dirty="0" smtClean="0"/>
              <a:t>): insieme di istanze di un concetto.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98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868898" y="0"/>
            <a:ext cx="33800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solidFill>
                  <a:prstClr val="white"/>
                </a:solidFill>
              </a:rPr>
              <a:t>Per chi ha familiarità con GSIM</a:t>
            </a:r>
            <a:endParaRPr lang="it-IT" sz="20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23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15214" y="590090"/>
            <a:ext cx="7634813" cy="770391"/>
          </a:xfrm>
        </p:spPr>
        <p:txBody>
          <a:bodyPr/>
          <a:lstStyle/>
          <a:p>
            <a:pPr algn="l"/>
            <a:r>
              <a:rPr lang="it-IT" sz="3600" dirty="0" smtClean="0">
                <a:solidFill>
                  <a:srgbClr val="C00000"/>
                </a:solidFill>
              </a:rPr>
              <a:t>L’unione tra concetti</a:t>
            </a:r>
            <a:endParaRPr lang="it-IT" sz="3600" dirty="0">
              <a:solidFill>
                <a:srgbClr val="C00000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751B5-631A-9242-B635-C18491BE6C62}" type="slidenum">
              <a:rPr lang="it-IT" smtClean="0"/>
              <a:t>99</a:t>
            </a:fld>
            <a:endParaRPr lang="it-IT"/>
          </a:p>
        </p:txBody>
      </p:sp>
      <p:sp>
        <p:nvSpPr>
          <p:cNvPr id="16" name="Titolo 1"/>
          <p:cNvSpPr txBox="1">
            <a:spLocks/>
          </p:cNvSpPr>
          <p:nvPr/>
        </p:nvSpPr>
        <p:spPr>
          <a:xfrm>
            <a:off x="834952" y="-7958"/>
            <a:ext cx="8229600" cy="380938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 smtClean="0">
                <a:solidFill>
                  <a:schemeClr val="bg1"/>
                </a:solidFill>
              </a:rPr>
              <a:t>Espressioni - Esempi</a:t>
            </a:r>
            <a:endParaRPr lang="it-IT" sz="2000" dirty="0">
              <a:solidFill>
                <a:schemeClr val="bg1"/>
              </a:solidFill>
            </a:endParaRPr>
          </a:p>
        </p:txBody>
      </p:sp>
      <p:grpSp>
        <p:nvGrpSpPr>
          <p:cNvPr id="23" name="Gruppo 22"/>
          <p:cNvGrpSpPr/>
          <p:nvPr/>
        </p:nvGrpSpPr>
        <p:grpSpPr>
          <a:xfrm>
            <a:off x="2793107" y="3573016"/>
            <a:ext cx="3004848" cy="1251007"/>
            <a:chOff x="5639426" y="2610853"/>
            <a:chExt cx="3004848" cy="1251007"/>
          </a:xfrm>
        </p:grpSpPr>
        <p:grpSp>
          <p:nvGrpSpPr>
            <p:cNvPr id="15" name="Gruppo 14"/>
            <p:cNvGrpSpPr/>
            <p:nvPr/>
          </p:nvGrpSpPr>
          <p:grpSpPr>
            <a:xfrm>
              <a:off x="5639426" y="2610853"/>
              <a:ext cx="2966987" cy="1251007"/>
              <a:chOff x="5639426" y="2610853"/>
              <a:chExt cx="2966987" cy="1251007"/>
            </a:xfrm>
          </p:grpSpPr>
          <p:sp>
            <p:nvSpPr>
              <p:cNvPr id="6" name="CasellaDiTesto 5"/>
              <p:cNvSpPr txBox="1"/>
              <p:nvPr/>
            </p:nvSpPr>
            <p:spPr>
              <a:xfrm>
                <a:off x="6448926" y="2610853"/>
                <a:ext cx="1203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smtClean="0">
                    <a:solidFill>
                      <a:schemeClr val="bg1"/>
                    </a:solidFill>
                  </a:rPr>
                  <a:t>Persona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Ovale 7"/>
              <p:cNvSpPr/>
              <p:nvPr/>
            </p:nvSpPr>
            <p:spPr>
              <a:xfrm>
                <a:off x="5639426" y="3034845"/>
                <a:ext cx="1618999" cy="827015"/>
              </a:xfrm>
              <a:prstGeom prst="ellipse">
                <a:avLst/>
              </a:prstGeom>
              <a:gradFill>
                <a:gsLst>
                  <a:gs pos="8400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9" name="Ovale 8"/>
              <p:cNvSpPr/>
              <p:nvPr/>
            </p:nvSpPr>
            <p:spPr>
              <a:xfrm>
                <a:off x="6857999" y="3034845"/>
                <a:ext cx="1748413" cy="827015"/>
              </a:xfrm>
              <a:prstGeom prst="ellipse">
                <a:avLst/>
              </a:prstGeom>
              <a:gradFill>
                <a:gsLst>
                  <a:gs pos="26000">
                    <a:schemeClr val="accent4">
                      <a:lumMod val="40000"/>
                      <a:lumOff val="60000"/>
                      <a:alpha val="42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" name="CasellaDiTesto 13"/>
              <p:cNvSpPr txBox="1"/>
              <p:nvPr/>
            </p:nvSpPr>
            <p:spPr>
              <a:xfrm>
                <a:off x="7258425" y="3229000"/>
                <a:ext cx="13479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smtClean="0">
                    <a:solidFill>
                      <a:schemeClr val="bg1"/>
                    </a:solidFill>
                  </a:rPr>
                  <a:t>Lavoratore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CasellaDiTesto 12"/>
              <p:cNvSpPr txBox="1"/>
              <p:nvPr/>
            </p:nvSpPr>
            <p:spPr>
              <a:xfrm>
                <a:off x="5654841" y="3197739"/>
                <a:ext cx="12031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smtClean="0">
                    <a:solidFill>
                      <a:schemeClr val="bg1"/>
                    </a:solidFill>
                  </a:rPr>
                  <a:t>Studente</a:t>
                </a:r>
                <a:endParaRPr lang="it-IT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Gruppo 9"/>
            <p:cNvGrpSpPr/>
            <p:nvPr/>
          </p:nvGrpSpPr>
          <p:grpSpPr>
            <a:xfrm>
              <a:off x="5855994" y="3124697"/>
              <a:ext cx="2788280" cy="717589"/>
              <a:chOff x="5855994" y="3124697"/>
              <a:chExt cx="2788280" cy="717589"/>
            </a:xfrm>
          </p:grpSpPr>
          <p:cxnSp>
            <p:nvCxnSpPr>
              <p:cNvPr id="17" name="Connettore 1 16"/>
              <p:cNvCxnSpPr>
                <a:endCxn id="8" idx="7"/>
              </p:cNvCxnSpPr>
              <p:nvPr/>
            </p:nvCxnSpPr>
            <p:spPr>
              <a:xfrm flipV="1">
                <a:off x="5855994" y="3155959"/>
                <a:ext cx="1165334" cy="44237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ttore 1 17"/>
              <p:cNvCxnSpPr/>
              <p:nvPr/>
            </p:nvCxnSpPr>
            <p:spPr>
              <a:xfrm flipV="1">
                <a:off x="6008394" y="3308359"/>
                <a:ext cx="1165334" cy="44237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ttore 1 18"/>
              <p:cNvCxnSpPr/>
              <p:nvPr/>
            </p:nvCxnSpPr>
            <p:spPr>
              <a:xfrm flipV="1">
                <a:off x="7294753" y="3239572"/>
                <a:ext cx="1165334" cy="44237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ttore 1 19"/>
              <p:cNvCxnSpPr/>
              <p:nvPr/>
            </p:nvCxnSpPr>
            <p:spPr>
              <a:xfrm flipV="1">
                <a:off x="7478940" y="3399912"/>
                <a:ext cx="1165334" cy="44237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ttore 1 20"/>
              <p:cNvCxnSpPr/>
              <p:nvPr/>
            </p:nvCxnSpPr>
            <p:spPr>
              <a:xfrm flipV="1">
                <a:off x="6883572" y="3124697"/>
                <a:ext cx="1165334" cy="44237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2" name="Immagin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09" y="1926519"/>
            <a:ext cx="3000794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2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0E8B75D4C899478C122EB011104355" ma:contentTypeVersion="2" ma:contentTypeDescription="Create a new document." ma:contentTypeScope="" ma:versionID="0ffb360eb0e958e8a798a362519015c3">
  <xsd:schema xmlns:xsd="http://www.w3.org/2001/XMLSchema" xmlns:xs="http://www.w3.org/2001/XMLSchema" xmlns:p="http://schemas.microsoft.com/office/2006/metadata/properties" xmlns:ns2="807c3966-be98-4f5e-a740-11726c904f64" targetNamespace="http://schemas.microsoft.com/office/2006/metadata/properties" ma:root="true" ma:fieldsID="705566fd29415bee1be50f2be82c5365" ns2:_="">
    <xsd:import namespace="807c3966-be98-4f5e-a740-11726c904f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7c3966-be98-4f5e-a740-11726c904f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F0862F-64D1-42CE-AC6C-3F7DD2774FE3}"/>
</file>

<file path=customXml/itemProps2.xml><?xml version="1.0" encoding="utf-8"?>
<ds:datastoreItem xmlns:ds="http://schemas.openxmlformats.org/officeDocument/2006/customXml" ds:itemID="{B488205D-5F48-452D-966B-1BA3ABD1F2E8}"/>
</file>

<file path=customXml/itemProps3.xml><?xml version="1.0" encoding="utf-8"?>
<ds:datastoreItem xmlns:ds="http://schemas.openxmlformats.org/officeDocument/2006/customXml" ds:itemID="{7F203705-41BA-4746-BCD3-28000D6E4801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6237</TotalTime>
  <Words>9253</Words>
  <Application>Microsoft Office PowerPoint</Application>
  <PresentationFormat>Presentazione su schermo (4:3)</PresentationFormat>
  <Paragraphs>1783</Paragraphs>
  <Slides>192</Slides>
  <Notes>61</Notes>
  <HiddenSlides>13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192</vt:i4>
      </vt:variant>
    </vt:vector>
  </HeadingPairs>
  <TitlesOfParts>
    <vt:vector size="199" baseType="lpstr">
      <vt:lpstr>Arial</vt:lpstr>
      <vt:lpstr>Brush Script MT</vt:lpstr>
      <vt:lpstr>Calibri</vt:lpstr>
      <vt:lpstr>Cambria Math</vt:lpstr>
      <vt:lpstr>Times New Roman</vt:lpstr>
      <vt:lpstr>Wingdings</vt:lpstr>
      <vt:lpstr>1_Tema di Office</vt:lpstr>
      <vt:lpstr>Metodi di progettazione, implementazione e utilizzo delle ontologie   Corso Base</vt:lpstr>
      <vt:lpstr>Perché?</vt:lpstr>
      <vt:lpstr>Perché?</vt:lpstr>
      <vt:lpstr>Perché?</vt:lpstr>
      <vt:lpstr>Esemplificando…….</vt:lpstr>
      <vt:lpstr>Web Semantico</vt:lpstr>
      <vt:lpstr>«Strati» - Semantic Web Tower</vt:lpstr>
      <vt:lpstr>XML Layer</vt:lpstr>
      <vt:lpstr>RDF e RDFS Layer</vt:lpstr>
      <vt:lpstr>RDF e RDFS Layer</vt:lpstr>
      <vt:lpstr>Serializzazioni</vt:lpstr>
      <vt:lpstr>RDFS – RDF Schema</vt:lpstr>
      <vt:lpstr>Ontology Layer</vt:lpstr>
      <vt:lpstr>Proof/Rule Layer</vt:lpstr>
      <vt:lpstr>Trust Layer</vt:lpstr>
      <vt:lpstr>Concetti importanti:</vt:lpstr>
      <vt:lpstr>Ontologia: definizioni</vt:lpstr>
      <vt:lpstr>Ontologia: definizioni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Siamo interessati a rappresentare le informazioni relative alle Università, ai suoi studenti e ai dipendenti dell’Università; in particolare siamo interessati a rappresentare il loro nome, cognome, telefono e indirizzo di posta. Gli studenti possono essere studenti del corso di laurea o studenti del corso di laurea specialistica. I dipendenti dell’Università possono essere impiegati nel settore amministrativo o essere docenti (professori ordinari, professori associati, ricercatori o post-doc). I docenti insegnano dei corsi sia per la laurea che per la laurea specialistica; tali insegnamenti sono seguiti dagli studenti dei corrispettivi corsi di laurea. I docenti oltre ad insegnare effettuano lavoro di ricerca e scrivono pubblicazioni scientifiche nel loro ambito di ricerca. Di tali pubblicazioni interessa sapere il titolo e gli autori. 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Esercitazione: ontologia della famiglia</vt:lpstr>
      <vt:lpstr>Esercitazione: ontologia della famiglia - Fase 1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Esercitazione: ontologia della pizza - Fase 1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Giorno 2</vt:lpstr>
      <vt:lpstr>Linguaggio Logico</vt:lpstr>
      <vt:lpstr>Ontologie e Logica</vt:lpstr>
      <vt:lpstr>Presentazione standard di PowerPoint</vt:lpstr>
      <vt:lpstr>«Strati» - Semantic Web Tower</vt:lpstr>
      <vt:lpstr>Presentazione standard di PowerPoint</vt:lpstr>
      <vt:lpstr>Presentazione standard di PowerPoint</vt:lpstr>
      <vt:lpstr>Serializzazioni di RDF</vt:lpstr>
      <vt:lpstr>Serializzazioni di RDF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Logiche Descrittive</vt:lpstr>
      <vt:lpstr>Caratteristiche Profili OWL2</vt:lpstr>
      <vt:lpstr>Presentazione standard di PowerPoint</vt:lpstr>
      <vt:lpstr>Presentazione standard di PowerPoint</vt:lpstr>
      <vt:lpstr>Esercizio: ontologia dei tipi di cucina - Fase 1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Esercizio 3: ontologia di un Cinema</vt:lpstr>
      <vt:lpstr>Esercizio: ontologia di un Cinema</vt:lpstr>
      <vt:lpstr>Modellazione di una classificazione</vt:lpstr>
      <vt:lpstr>Modellazione di una classificazione</vt:lpstr>
      <vt:lpstr>Modellazione della classificazione Sesso</vt:lpstr>
      <vt:lpstr>Esercizio</vt:lpstr>
      <vt:lpstr>Giorno 3</vt:lpstr>
      <vt:lpstr>Ontologia – definizione in Informatica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L’unione tra concetti</vt:lpstr>
      <vt:lpstr>L’intersezione tra concetti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Modellazione relazione binaria con attributo</vt:lpstr>
      <vt:lpstr>Modellazione relazione N-aria</vt:lpstr>
      <vt:lpstr>Ontologia delle opere d’arte</vt:lpstr>
      <vt:lpstr>Fase 1- Dominio e scopi </vt:lpstr>
      <vt:lpstr>Fase 2 – Riuso di Dbpedia </vt:lpstr>
      <vt:lpstr>Fase 2 – Riuso di Dbpedia </vt:lpstr>
      <vt:lpstr>Presentazione standard di PowerPoint</vt:lpstr>
      <vt:lpstr>Presentazione standard di PowerPoint</vt:lpstr>
      <vt:lpstr> Associazione Culturale  </vt:lpstr>
      <vt:lpstr>FASE 1- Dominio e scopi </vt:lpstr>
      <vt:lpstr>FASE 2 – Riuso ontologie esistenti </vt:lpstr>
      <vt:lpstr>Estrazione dei concetti</vt:lpstr>
      <vt:lpstr>Estrazione delle proprietà intrinseche </vt:lpstr>
      <vt:lpstr>Estrazione delle proprietà estrinseche </vt:lpstr>
      <vt:lpstr>Presentazione standard di PowerPoint</vt:lpstr>
      <vt:lpstr>Presentazione standard di PowerPoint</vt:lpstr>
      <vt:lpstr>Estrazione dei concetti</vt:lpstr>
      <vt:lpstr>Un concetto diverso dagli altri</vt:lpstr>
      <vt:lpstr>Fase 4</vt:lpstr>
      <vt:lpstr>Fase 4</vt:lpstr>
      <vt:lpstr>Fase 4 - Associazione Culturale </vt:lpstr>
      <vt:lpstr>Modellazione in Graphol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Esercizio: ontologia dei gruppi musicali</vt:lpstr>
      <vt:lpstr>Presentazione standard di PowerPoint</vt:lpstr>
      <vt:lpstr>Esercizio: ontologia dei fumetti</vt:lpstr>
      <vt:lpstr>Presentazione standard di PowerPoint</vt:lpstr>
      <vt:lpstr>Esercizio: ontologia videonoleggio</vt:lpstr>
      <vt:lpstr>Presentazione standard di PowerPoint</vt:lpstr>
      <vt:lpstr>Ontologia «La dieta dello sportivo»</vt:lpstr>
      <vt:lpstr>Presentazione standard di PowerPoint</vt:lpstr>
      <vt:lpstr>Giorno 4</vt:lpstr>
      <vt:lpstr>Protégé </vt:lpstr>
      <vt:lpstr>Presentazione standard di PowerPoint</vt:lpstr>
      <vt:lpstr>Interfaccia di Protégé</vt:lpstr>
      <vt:lpstr>Definizione delle Classi (concetti)</vt:lpstr>
      <vt:lpstr>Definizione delle Object property</vt:lpstr>
      <vt:lpstr>Definizione Dominio e Range e Caratteristiche  della Object Property</vt:lpstr>
      <vt:lpstr>Definizione delle data property</vt:lpstr>
      <vt:lpstr>Definizione Dominio e Range e Caratteristiche  della Object Property</vt:lpstr>
      <vt:lpstr>Definizione delle annotation property</vt:lpstr>
      <vt:lpstr>Definizione Dominio e Range di nuove annotation property</vt:lpstr>
      <vt:lpstr>Definizione individui</vt:lpstr>
      <vt:lpstr>Definizione proprietà degli individui</vt:lpstr>
      <vt:lpstr>Plug-in OntoGraf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Interrogazione attraverso l’ontologia</vt:lpstr>
      <vt:lpstr>Presentazione standard di PowerPoint</vt:lpstr>
      <vt:lpstr>Presentazione standard di PowerPoint</vt:lpstr>
      <vt:lpstr>Regole di Mapping</vt:lpstr>
      <vt:lpstr>Regole di Mapping</vt:lpstr>
      <vt:lpstr>Interrogazione attraverso l’ontologia</vt:lpstr>
      <vt:lpstr>Presentazione standard di PowerPoint</vt:lpstr>
      <vt:lpstr>Presentazione standard di PowerPoint</vt:lpstr>
      <vt:lpstr>Esercizio 10: ontologia dell’Istat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Metodi di progettazione delle ontologie, di implementazione e di utilizzo – Corso Base</dc:title>
  <dc:creator>Laura Tosco</dc:creator>
  <cp:lastModifiedBy>Laura Tosco</cp:lastModifiedBy>
  <cp:revision>611</cp:revision>
  <cp:lastPrinted>2017-03-17T08:42:17Z</cp:lastPrinted>
  <dcterms:created xsi:type="dcterms:W3CDTF">2017-01-12T10:33:08Z</dcterms:created>
  <dcterms:modified xsi:type="dcterms:W3CDTF">2020-02-12T09:35:04Z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0x010100DD0E8B75D4C899478C122EB011104355</vt:lpwstr>
  </property>
</Properties>
</file>